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25" r:id="rId4"/>
    <p:sldId id="309" r:id="rId5"/>
    <p:sldId id="267" r:id="rId6"/>
    <p:sldId id="334" r:id="rId7"/>
    <p:sldId id="341" r:id="rId8"/>
    <p:sldId id="338" r:id="rId9"/>
    <p:sldId id="340" r:id="rId10"/>
    <p:sldId id="326" r:id="rId11"/>
    <p:sldId id="324" r:id="rId12"/>
    <p:sldId id="327" r:id="rId13"/>
    <p:sldId id="328" r:id="rId14"/>
    <p:sldId id="329" r:id="rId15"/>
    <p:sldId id="332" r:id="rId16"/>
    <p:sldId id="330" r:id="rId17"/>
    <p:sldId id="333" r:id="rId18"/>
    <p:sldId id="331" r:id="rId19"/>
    <p:sldId id="30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00"/>
    <a:srgbClr val="FF0000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494" autoAdjust="0"/>
  </p:normalViewPr>
  <p:slideViewPr>
    <p:cSldViewPr showGuides="1">
      <p:cViewPr varScale="1">
        <p:scale>
          <a:sx n="75" d="100"/>
          <a:sy n="75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5071-0C86-4C58-A545-3CD19F90C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6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9282-95C3-4EF1-8805-2D600CE02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9E95-21D5-4149-84C7-FB097D258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9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8CBC-DE92-45D6-A189-B7F870A91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8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065C-04ED-47BA-B909-275EEFECD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7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579EB-8309-4D4B-A8A6-627B79220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4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726A-209B-4E4A-B3F0-B262002DC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A852-2B67-4280-AB51-6C9E5078F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3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8CC6-1B21-4F94-8871-5A856B610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C878-AD09-4EDD-B295-104F35E43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1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DC79-6629-425E-BFCC-A94864A6A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5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C99CE1B-07DF-47E0-ACFC-DEDF2A428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17" Type="http://schemas.openxmlformats.org/officeDocument/2006/relationships/image" Target="../media/image32.pn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hyperlink" Target="http://www.3guysoptical.com/index.php" TargetMode="External"/><Relationship Id="rId26" Type="http://schemas.openxmlformats.org/officeDocument/2006/relationships/image" Target="../media/image57.jpeg"/><Relationship Id="rId3" Type="http://schemas.openxmlformats.org/officeDocument/2006/relationships/image" Target="../media/image35.jpeg"/><Relationship Id="rId21" Type="http://schemas.openxmlformats.org/officeDocument/2006/relationships/image" Target="../media/image52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6.jpeg"/><Relationship Id="rId2" Type="http://schemas.openxmlformats.org/officeDocument/2006/relationships/image" Target="../media/image34.gif"/><Relationship Id="rId16" Type="http://schemas.openxmlformats.org/officeDocument/2006/relationships/image" Target="../media/image48.gif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gif"/><Relationship Id="rId24" Type="http://schemas.openxmlformats.org/officeDocument/2006/relationships/image" Target="../media/image55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4.gif"/><Relationship Id="rId10" Type="http://schemas.openxmlformats.org/officeDocument/2006/relationships/image" Target="../media/image42.png"/><Relationship Id="rId19" Type="http://schemas.openxmlformats.org/officeDocument/2006/relationships/image" Target="../media/image50.gif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17" Type="http://schemas.openxmlformats.org/officeDocument/2006/relationships/image" Target="../media/image89.jpeg"/><Relationship Id="rId2" Type="http://schemas.openxmlformats.org/officeDocument/2006/relationships/image" Target="../media/image74.gif"/><Relationship Id="rId16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5" Type="http://schemas.openxmlformats.org/officeDocument/2006/relationships/image" Target="../media/image87.pn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2.jpeg"/><Relationship Id="rId3" Type="http://schemas.openxmlformats.org/officeDocument/2006/relationships/image" Target="../media/image92.gif"/><Relationship Id="rId7" Type="http://schemas.openxmlformats.org/officeDocument/2006/relationships/image" Target="../media/image96.png"/><Relationship Id="rId12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gif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5" Type="http://schemas.openxmlformats.org/officeDocument/2006/relationships/image" Target="../media/image10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Western PA </a:t>
            </a:r>
            <a:r>
              <a:rPr lang="en-US" dirty="0" smtClean="0"/>
              <a:t>Market </a:t>
            </a:r>
            <a:r>
              <a:rPr lang="en-US" dirty="0" smtClean="0"/>
              <a:t>Overviews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36576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ICSC 2013 Ohio/West Virginia/Indiana/Western Pennsylvania</a:t>
            </a:r>
          </a:p>
          <a:p>
            <a:pPr eaLnBrk="1" hangingPunct="1"/>
            <a:r>
              <a:rPr lang="en-US" sz="2200" dirty="0" smtClean="0"/>
              <a:t> Idea Exchange</a:t>
            </a:r>
          </a:p>
          <a:p>
            <a:pPr eaLnBrk="1" hangingPunct="1"/>
            <a:r>
              <a:rPr lang="en-US" sz="2200" dirty="0" smtClean="0"/>
              <a:t>August 2013</a:t>
            </a:r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dirty="0"/>
              <a:t>Presented By: </a:t>
            </a:r>
            <a:r>
              <a:rPr lang="en-US" sz="2200" dirty="0" smtClean="0"/>
              <a:t>Jason Cannon</a:t>
            </a:r>
            <a:endParaRPr lang="en-US" sz="2200" dirty="0"/>
          </a:p>
          <a:p>
            <a:pPr eaLnBrk="1" hangingPunct="1"/>
            <a:r>
              <a:rPr lang="en-US" sz="2200" smtClean="0"/>
              <a:t>Vice President, CBRE</a:t>
            </a:r>
            <a:endParaRPr lang="en-US" sz="2200" dirty="0"/>
          </a:p>
          <a:p>
            <a:pPr eaLnBrk="1" hangingPunct="1"/>
            <a:endParaRPr lang="en-US" sz="2200" dirty="0" smtClean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771525"/>
          </a:xfrm>
        </p:spPr>
        <p:txBody>
          <a:bodyPr/>
          <a:lstStyle/>
          <a:p>
            <a:r>
              <a:rPr lang="en-US" dirty="0" smtClean="0"/>
              <a:t>Redevelopments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503488"/>
            <a:ext cx="4419600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2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503488"/>
            <a:ext cx="7543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Century III Mall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Monroeville Mall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Northway Mall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Old Mill (formerly The Foundry)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Parkway Center Mall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Saks Downtown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The Waterfront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Washington Crown Center</a:t>
            </a:r>
          </a:p>
        </p:txBody>
      </p:sp>
    </p:spTree>
    <p:extLst>
      <p:ext uri="{BB962C8B-B14F-4D97-AF65-F5344CB8AC3E}">
        <p14:creationId xmlns:p14="http://schemas.microsoft.com/office/powerpoint/2010/main" val="3515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Big Box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" y="2655364"/>
            <a:ext cx="1511808" cy="433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07" y="4343400"/>
            <a:ext cx="1804798" cy="721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34376" r="3804" b="38250"/>
          <a:stretch/>
        </p:blipFill>
        <p:spPr>
          <a:xfrm>
            <a:off x="6248400" y="3614528"/>
            <a:ext cx="2535796" cy="404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6" y="3505200"/>
            <a:ext cx="2735890" cy="414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65" y="5531134"/>
            <a:ext cx="1507035" cy="69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2715118"/>
            <a:ext cx="1295680" cy="485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89" y="4531919"/>
            <a:ext cx="1843015" cy="421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20" y="5531134"/>
            <a:ext cx="1766034" cy="581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614" y="5687108"/>
            <a:ext cx="2336124" cy="39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74" y="2715118"/>
            <a:ext cx="1398526" cy="561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61" y="4455719"/>
            <a:ext cx="1160339" cy="649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3286" y="2743200"/>
            <a:ext cx="1670909" cy="533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24" y="5677106"/>
            <a:ext cx="1423072" cy="353844"/>
          </a:xfrm>
          <a:prstGeom prst="rect">
            <a:avLst/>
          </a:prstGeom>
        </p:spPr>
      </p:pic>
      <p:pic>
        <p:nvPicPr>
          <p:cNvPr id="1026" name="Picture 2" descr="http://media.merchantcircle.com/21952984/logo_full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69" y="3518307"/>
            <a:ext cx="2372431" cy="3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3" y="4369994"/>
            <a:ext cx="998821" cy="771525"/>
          </a:xfrm>
          <a:prstGeom prst="rect">
            <a:avLst/>
          </a:prstGeom>
        </p:spPr>
      </p:pic>
      <p:pic>
        <p:nvPicPr>
          <p:cNvPr id="1028" name="Picture 4" descr="https://s3.amazonaws.com/SiteCardPics/flight+ct/logo1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02276"/>
            <a:ext cx="1447800" cy="4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65" y="2611120"/>
            <a:ext cx="1159469" cy="68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8875"/>
            <a:ext cx="1219200" cy="251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585129"/>
            <a:ext cx="1443612" cy="895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24400"/>
            <a:ext cx="2375173" cy="69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15" y="3886200"/>
            <a:ext cx="1450085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39" y="3276599"/>
            <a:ext cx="1005461" cy="52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8" y="4942583"/>
            <a:ext cx="1791027" cy="391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95107"/>
            <a:ext cx="1295400" cy="621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15214"/>
            <a:ext cx="1538861" cy="28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9" y="4876638"/>
            <a:ext cx="1919861" cy="478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90" y="3328955"/>
            <a:ext cx="1404910" cy="456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3943"/>
            <a:ext cx="609600" cy="5281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982" y="5486400"/>
            <a:ext cx="928036" cy="1093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59" y="2615559"/>
            <a:ext cx="1507400" cy="356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124200"/>
            <a:ext cx="1752600" cy="670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r="6160"/>
          <a:stretch/>
        </p:blipFill>
        <p:spPr>
          <a:xfrm>
            <a:off x="1981200" y="2593853"/>
            <a:ext cx="1371600" cy="377947"/>
          </a:xfrm>
          <a:prstGeom prst="rect">
            <a:avLst/>
          </a:prstGeom>
        </p:spPr>
      </p:pic>
      <p:pic>
        <p:nvPicPr>
          <p:cNvPr id="6146" name="Picture 2" descr="http://www.sharkeyscutsforkids.com/images/g-logo-sharkey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5" y="5684498"/>
            <a:ext cx="1406211" cy="7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per Team">
            <a:hlinkClick r:id="rId18" tooltip="Super Team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7" t="8602" r="4370" b="7428"/>
          <a:stretch/>
        </p:blipFill>
        <p:spPr bwMode="auto">
          <a:xfrm>
            <a:off x="609600" y="5658623"/>
            <a:ext cx="1128822" cy="8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esthomealarmsystemsreviews.com/wp-content/uploads/2012/08/xfinity-home-security-reviews1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4027546"/>
            <a:ext cx="1219200" cy="54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0.gstatic.com/images?q=tbn:ANd9GcQDVh_9wxHfelAXfyzI7DIEm60NomCXfNs6WkIRDNy-reQp9Uac7pWoGa0Q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53" y="4140144"/>
            <a:ext cx="951847" cy="5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yeverydaycouture.com/wp-content/uploads/2012/06/Versona-logo-stacked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59" y="5596360"/>
            <a:ext cx="1291091" cy="8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36" y="2554798"/>
            <a:ext cx="1560917" cy="4615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32" y="4941972"/>
            <a:ext cx="1961968" cy="3478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2944" b="25383"/>
          <a:stretch/>
        </p:blipFill>
        <p:spPr>
          <a:xfrm>
            <a:off x="3591791" y="3958177"/>
            <a:ext cx="1970809" cy="6388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r="9390" b="20889"/>
          <a:stretch/>
        </p:blipFill>
        <p:spPr>
          <a:xfrm>
            <a:off x="4018159" y="3311737"/>
            <a:ext cx="1468241" cy="4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Gas/Convenience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upload.wikimedia.org/wikipedia/commons/thumb/8/83/Seven_eleven_logo.svg/220px-Seven_eleve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90" y="2778760"/>
            <a:ext cx="1582420" cy="15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ssets.bizjournals.com/columbus/news/DAI-Giant-Eagle-GetGo_logo*304.jpg?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14874"/>
            <a:ext cx="2895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78760"/>
            <a:ext cx="1600200" cy="154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3733800" cy="9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Grocery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2368"/>
            <a:ext cx="25400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" y="4392816"/>
            <a:ext cx="1950720" cy="1487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39" y="4254360"/>
            <a:ext cx="1726821" cy="176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19400"/>
            <a:ext cx="2413000" cy="96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161608"/>
            <a:ext cx="2461100" cy="295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46" y="4148729"/>
            <a:ext cx="2407107" cy="18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Childcare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601"/>
            <a:ext cx="3657600" cy="1617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484121"/>
            <a:ext cx="2076450" cy="2286000"/>
          </a:xfrm>
          <a:prstGeom prst="rect">
            <a:avLst/>
          </a:prstGeom>
        </p:spPr>
      </p:pic>
      <p:pic>
        <p:nvPicPr>
          <p:cNvPr id="3074" name="Picture 2" descr="http://www.annearundel.com/images/business/06242008184623_KinderCare_VT_CMY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78610"/>
            <a:ext cx="2054225" cy="20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4876800"/>
            <a:ext cx="390349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Fast Food Restaurants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2819804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3132667"/>
            <a:ext cx="1981200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40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Fast Casual Restaurants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60" y="3581400"/>
            <a:ext cx="1475840" cy="69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60" y="5369797"/>
            <a:ext cx="1525282" cy="95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54" y="3276600"/>
            <a:ext cx="1513300" cy="1361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6" y="3408680"/>
            <a:ext cx="1631794" cy="782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21" y="2572585"/>
            <a:ext cx="800200" cy="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38" y="2598083"/>
            <a:ext cx="776320" cy="776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9" y="4500002"/>
            <a:ext cx="1800612" cy="578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33989"/>
            <a:ext cx="827500" cy="852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18" y="3527268"/>
            <a:ext cx="1868262" cy="545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5" y="2593275"/>
            <a:ext cx="801945" cy="82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31" y="5547887"/>
            <a:ext cx="1850145" cy="761203"/>
          </a:xfrm>
          <a:prstGeom prst="rect">
            <a:avLst/>
          </a:prstGeom>
        </p:spPr>
      </p:pic>
      <p:pic>
        <p:nvPicPr>
          <p:cNvPr id="5122" name="Picture 2" descr="http://www.lwere.com/files/image/trade-mark-cucinova-artisan-pizza-85903147%20log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0801" y="4183530"/>
            <a:ext cx="2438400" cy="92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coloniechamber.org/files/images/Logos_2013/Menchies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27" y="4368179"/>
            <a:ext cx="1579453" cy="7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usclemakergrill.com/images/mmg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336" y="4376779"/>
            <a:ext cx="1578464" cy="9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i0.twimg.com/profile_images/1883946183/ZoupLogoFINALv5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037" y="5292718"/>
            <a:ext cx="1235926" cy="10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3.bp.blogspot.com/-y7KcnkEnieA/USUFyHzdNbI/AAAAAAAAAZQ/ezhXSwbh1Hk/s320/Jets+Pizz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18" y="5452900"/>
            <a:ext cx="1847060" cy="8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03" y="2489193"/>
            <a:ext cx="849097" cy="8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4400" b="1" kern="0" dirty="0">
                <a:solidFill>
                  <a:schemeClr val="tx2"/>
                </a:solidFill>
              </a:rPr>
              <a:t>2013/2014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Retailers </a:t>
            </a:r>
            <a:r>
              <a:rPr lang="en-US" sz="4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Expanding</a:t>
            </a:r>
          </a:p>
          <a:p>
            <a:pPr algn="ctr">
              <a:spcAft>
                <a:spcPct val="30000"/>
              </a:spcAft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Sit Down Restaurants</a:t>
            </a:r>
            <a:endParaRPr lang="en-US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97" y="2859190"/>
            <a:ext cx="1329069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1254"/>
            <a:ext cx="1766297" cy="1202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40" y="2635000"/>
            <a:ext cx="1711960" cy="1138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1948358" cy="584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5" b="33229"/>
          <a:stretch/>
        </p:blipFill>
        <p:spPr>
          <a:xfrm>
            <a:off x="2528060" y="3962400"/>
            <a:ext cx="1905000" cy="6359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7" y="2590800"/>
            <a:ext cx="1283200" cy="128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051795"/>
            <a:ext cx="1905000" cy="422910"/>
          </a:xfrm>
          <a:prstGeom prst="rect">
            <a:avLst/>
          </a:prstGeom>
        </p:spPr>
      </p:pic>
      <p:pic>
        <p:nvPicPr>
          <p:cNvPr id="4098" name="Picture 2" descr="http://i.cdn.turner.com/nba/nba/cavaliers/media/bspot_logo_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01" y="2699000"/>
            <a:ext cx="1175000" cy="1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llegetownkent.com/wp-content/uploads/2012/08/Logo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5" y="4737846"/>
            <a:ext cx="151333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asabilive.com/wp-content/uploads/2012/03/Hyde-Park-Tavern-440x12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5457" y="4847786"/>
            <a:ext cx="1747943" cy="6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blogs.trb.com/features/consumer/shopping/blog/50553_97801514321_1560155_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9901" y="4051795"/>
            <a:ext cx="1905000" cy="4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emakemarketingeasy.net/discvr/wp-content/uploads/2011/07/flix-brewhouse-logo-smal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86103"/>
            <a:ext cx="1495424" cy="7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2.bp.blogspot.com/_4Yr5rOz2Sug/S1TWW-m4xDI/AAAAAAAAAsw/KQ1Yk69fOxQ/s400/firebirds+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91200"/>
            <a:ext cx="2115007" cy="6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01" y="4648200"/>
            <a:ext cx="1659238" cy="8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95275" y="1600200"/>
            <a:ext cx="8550275" cy="1117600"/>
          </a:xfrm>
          <a:noFill/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b="1" dirty="0" smtClean="0"/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2514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Pittsburgh Pirates are in 1</a:t>
            </a:r>
            <a:r>
              <a:rPr lang="en-US" baseline="30000" dirty="0" smtClean="0"/>
              <a:t>st</a:t>
            </a:r>
            <a:r>
              <a:rPr lang="en-US" dirty="0" smtClean="0"/>
              <a:t> place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11 substantial new projects under development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8 redevelopments of retail/mixed-use projects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90+ retail tenants seeking opportunities in Western Pennsylvania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Western Pennsylvania is on fire – Let’s make some deals!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Team-Marketing\Stock Photos\iStockphoto\Pittsburgh Skyline\iStock_000014782567Larg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57200"/>
            <a:ext cx="8229600" cy="60198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85800" y="685799"/>
            <a:ext cx="7762240" cy="492444"/>
            <a:chOff x="685800" y="685799"/>
            <a:chExt cx="7762240" cy="492444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685800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Most Livable U.S. City</a:t>
              </a: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The Economist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1839" y="685799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Top 10 American Comeback Cities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Forbes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1295400"/>
            <a:ext cx="7772402" cy="492443"/>
            <a:chOff x="685800" y="1295400"/>
            <a:chExt cx="7772402" cy="492443"/>
          </a:xfrm>
        </p:grpSpPr>
        <p:sp>
          <p:nvSpPr>
            <p:cNvPr id="9" name="TextBox 8"/>
            <p:cNvSpPr txBox="1"/>
            <p:nvPr/>
          </p:nvSpPr>
          <p:spPr>
            <a:xfrm>
              <a:off x="685800" y="1295400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U.S. Tech 20 Office Market City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CBRE Global Research &amp; Consulting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1" y="1295400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A Top 10 Metro Area for Brain Gain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Wall Street Journal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799" y="2016443"/>
            <a:ext cx="7762241" cy="492443"/>
            <a:chOff x="685799" y="2016443"/>
            <a:chExt cx="7762241" cy="492443"/>
          </a:xfrm>
        </p:grpSpPr>
        <p:sp>
          <p:nvSpPr>
            <p:cNvPr id="10" name="TextBox 9"/>
            <p:cNvSpPr txBox="1"/>
            <p:nvPr/>
          </p:nvSpPr>
          <p:spPr>
            <a:xfrm>
              <a:off x="685799" y="20164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A Top America’s City of the Future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err="1" smtClean="0">
                  <a:solidFill>
                    <a:schemeClr val="bg1"/>
                  </a:solidFill>
                  <a:latin typeface="Futura Md BT" pitchFamily="34" charset="0"/>
                </a:rPr>
                <a:t>fDi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61839" y="20164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No. 1 Best City to Relocate to in the U.S.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err="1" smtClean="0">
                  <a:solidFill>
                    <a:schemeClr val="bg1"/>
                  </a:solidFill>
                  <a:latin typeface="Futura Md BT" pitchFamily="34" charset="0"/>
                </a:rPr>
                <a:t>Sperling’s</a:t>
              </a:r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 Best Places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798" y="2661286"/>
            <a:ext cx="7762241" cy="492443"/>
            <a:chOff x="685798" y="2661286"/>
            <a:chExt cx="7762241" cy="492443"/>
          </a:xfrm>
        </p:grpSpPr>
        <p:sp>
          <p:nvSpPr>
            <p:cNvPr id="11" name="TextBox 10"/>
            <p:cNvSpPr txBox="1"/>
            <p:nvPr/>
          </p:nvSpPr>
          <p:spPr>
            <a:xfrm>
              <a:off x="685798" y="2661286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Economically Strongest U.S. Metros 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The Brookings Institute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1838" y="2661286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Best of the World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National Geographic Traveler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0880" y="3464243"/>
            <a:ext cx="7746999" cy="492443"/>
            <a:chOff x="690880" y="3464243"/>
            <a:chExt cx="7746999" cy="492443"/>
          </a:xfrm>
        </p:grpSpPr>
        <p:sp>
          <p:nvSpPr>
            <p:cNvPr id="12" name="TextBox 11"/>
            <p:cNvSpPr txBox="1"/>
            <p:nvPr/>
          </p:nvSpPr>
          <p:spPr>
            <a:xfrm>
              <a:off x="690880" y="34642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Best Commercial Real Estate Market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Moody’s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1678" y="34642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A Top International Destination for 2013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Jetsetter.com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0880" y="4150042"/>
            <a:ext cx="7772402" cy="492444"/>
            <a:chOff x="690880" y="4150042"/>
            <a:chExt cx="7772402" cy="492444"/>
          </a:xfrm>
        </p:grpSpPr>
        <p:sp>
          <p:nvSpPr>
            <p:cNvPr id="13" name="TextBox 12"/>
            <p:cNvSpPr txBox="1"/>
            <p:nvPr/>
          </p:nvSpPr>
          <p:spPr>
            <a:xfrm>
              <a:off x="690880" y="41500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Top 10 Strongest Retail Market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err="1" smtClean="0">
                  <a:solidFill>
                    <a:schemeClr val="bg1"/>
                  </a:solidFill>
                  <a:latin typeface="Futura Md BT" pitchFamily="34" charset="0"/>
                </a:rPr>
                <a:t>ChainLinks</a:t>
              </a:r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 Retail Advisors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7081" y="4150042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Top 10 Happiest Cities to Work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CareerBliss.com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0880" y="4912042"/>
            <a:ext cx="7757162" cy="492444"/>
            <a:chOff x="690880" y="4912042"/>
            <a:chExt cx="7757162" cy="492444"/>
          </a:xfrm>
        </p:grpSpPr>
        <p:sp>
          <p:nvSpPr>
            <p:cNvPr id="14" name="TextBox 13"/>
            <p:cNvSpPr txBox="1"/>
            <p:nvPr/>
          </p:nvSpPr>
          <p:spPr>
            <a:xfrm>
              <a:off x="690880" y="49120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Best City for Recent Graduates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Huffington Post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61841" y="4912042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Top 10 Best Cities for Job Growth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New Geography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5638" y="5674042"/>
            <a:ext cx="7767324" cy="492444"/>
            <a:chOff x="675638" y="5674042"/>
            <a:chExt cx="7767324" cy="492444"/>
          </a:xfrm>
        </p:grpSpPr>
        <p:sp>
          <p:nvSpPr>
            <p:cNvPr id="15" name="TextBox 14"/>
            <p:cNvSpPr txBox="1"/>
            <p:nvPr/>
          </p:nvSpPr>
          <p:spPr>
            <a:xfrm>
              <a:off x="675638" y="5674043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Least Costly Place to Do Business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KPMG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56761" y="5674042"/>
              <a:ext cx="3886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Futura Hv BT" pitchFamily="34" charset="0"/>
                </a:rPr>
                <a:t>Top 10 Great Cities for Starting a Business </a:t>
              </a:r>
              <a:endParaRPr lang="en-US" sz="1200" i="1" dirty="0">
                <a:solidFill>
                  <a:schemeClr val="bg1"/>
                </a:solidFill>
                <a:latin typeface="Futura Hv BT" pitchFamily="34" charset="0"/>
              </a:endParaRPr>
            </a:p>
            <a:p>
              <a:r>
                <a:rPr lang="en-US" sz="1200" i="1" dirty="0" smtClean="0">
                  <a:solidFill>
                    <a:schemeClr val="bg1"/>
                  </a:solidFill>
                  <a:latin typeface="Futura Md BT" pitchFamily="34" charset="0"/>
                </a:rPr>
                <a:t>Kiplinger</a:t>
              </a:r>
              <a:endParaRPr lang="en-US" sz="1200" i="1" dirty="0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0.tqn.com/d/pittsburgh/1/0/W/h/pnc_park_vi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b="8245"/>
          <a:stretch/>
        </p:blipFill>
        <p:spPr bwMode="auto">
          <a:xfrm>
            <a:off x="63500" y="1615440"/>
            <a:ext cx="9004300" cy="5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1615440"/>
            <a:ext cx="4495800" cy="516636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8200" y="1219200"/>
            <a:ext cx="4191000" cy="60631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200" b="1" i="1" u="sng" dirty="0" smtClean="0"/>
          </a:p>
          <a:p>
            <a:pPr algn="ctr">
              <a:defRPr/>
            </a:pPr>
            <a:r>
              <a:rPr lang="en-US" sz="2200" b="1" i="1" u="sng" dirty="0" smtClean="0"/>
              <a:t>Market </a:t>
            </a:r>
            <a:r>
              <a:rPr lang="en-US" sz="2200" b="1" i="1" u="sng" dirty="0"/>
              <a:t>Fast Facts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 smtClean="0"/>
              <a:t>Population(DMA) </a:t>
            </a:r>
            <a:r>
              <a:rPr lang="en-US" sz="1400" dirty="0" smtClean="0"/>
              <a:t>| 2,847,836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/>
              <a:t>Growing </a:t>
            </a:r>
            <a:r>
              <a:rPr lang="en-US" sz="1400" b="1" dirty="0" smtClean="0"/>
              <a:t>Areas </a:t>
            </a:r>
            <a:r>
              <a:rPr lang="en-US" sz="1400" dirty="0" smtClean="0"/>
              <a:t>| Cranberry Township, Robinson Township, </a:t>
            </a:r>
            <a:r>
              <a:rPr lang="en-US" sz="1400" dirty="0" err="1" smtClean="0"/>
              <a:t>McCandless</a:t>
            </a:r>
            <a:r>
              <a:rPr lang="en-US" sz="1400" dirty="0" smtClean="0"/>
              <a:t> Township, Downtown Pittsburgh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 smtClean="0"/>
              <a:t>Major Employers</a:t>
            </a:r>
            <a:r>
              <a:rPr lang="en-US" sz="1400" dirty="0" smtClean="0"/>
              <a:t> | UPMC Health System, US Government, Commonwealth of Pa, University of Pittsburgh, Energy Companies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 smtClean="0"/>
              <a:t>Regional Draws </a:t>
            </a:r>
            <a:r>
              <a:rPr lang="en-US" sz="1400" dirty="0" smtClean="0"/>
              <a:t>| Pirates, Steelers, Penguins, Cultural District, Pittsburgh Zoo &amp; Aquarium, Carnegie Museums, David L. Lawrence Convention Center, Rivers &amp; Meadows Casinos, The Strip District, Market Square</a:t>
            </a:r>
          </a:p>
          <a:p>
            <a:pPr marL="285750" indent="-285750">
              <a:defRPr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b="1" dirty="0" smtClean="0"/>
              <a:t>Newsworthy Trends |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 smtClean="0"/>
              <a:t>Residential boom in CBD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 smtClean="0"/>
              <a:t>Growing population in region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 smtClean="0"/>
              <a:t>Expansive energy sector growth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 smtClean="0"/>
              <a:t>Constantly improving culinary scene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400" dirty="0" smtClean="0"/>
              <a:t>Office occupancy is at 95%ish…</a:t>
            </a:r>
            <a:endParaRPr lang="en-US" sz="1400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0" y="5473005"/>
            <a:ext cx="3352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i="1" dirty="0" smtClean="0">
                <a:solidFill>
                  <a:schemeClr val="bg1"/>
                </a:solidFill>
              </a:rPr>
              <a:t>Jason Cannon</a:t>
            </a:r>
          </a:p>
          <a:p>
            <a:pPr eaLnBrk="1" hangingPunct="1"/>
            <a:r>
              <a:rPr lang="en-US" sz="1600" b="1" i="1" dirty="0" smtClean="0">
                <a:solidFill>
                  <a:schemeClr val="bg1"/>
                </a:solidFill>
              </a:rPr>
              <a:t>CBRE</a:t>
            </a:r>
            <a:endParaRPr lang="en-US" sz="1600" b="1" i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i="1" dirty="0" smtClean="0">
                <a:solidFill>
                  <a:schemeClr val="bg1"/>
                </a:solidFill>
              </a:rPr>
              <a:t>Vice President</a:t>
            </a:r>
            <a:endParaRPr lang="en-US" sz="1600" b="1" i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i="1" dirty="0" smtClean="0">
                <a:solidFill>
                  <a:schemeClr val="bg1"/>
                </a:solidFill>
              </a:rPr>
              <a:t>+1 412 394 9805</a:t>
            </a:r>
          </a:p>
          <a:p>
            <a:pPr eaLnBrk="1" hangingPunct="1"/>
            <a:r>
              <a:rPr lang="en-US" sz="1600" b="1" i="1" dirty="0" smtClean="0">
                <a:solidFill>
                  <a:schemeClr val="bg1"/>
                </a:solidFill>
              </a:rPr>
              <a:t>jason.cannon@cbre.com</a:t>
            </a:r>
            <a:endParaRPr lang="en-US" sz="1600" b="1" i="1" dirty="0">
              <a:solidFill>
                <a:schemeClr val="bg1"/>
              </a:solidFill>
            </a:endParaRPr>
          </a:p>
          <a:p>
            <a:pPr eaLnBrk="1" hangingPunct="1"/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4772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8550275" cy="704850"/>
          </a:xfrm>
          <a:noFill/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sz="2600" b="1" dirty="0" smtClean="0"/>
              <a:t>Overall Market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74800"/>
            <a:ext cx="9144000" cy="52832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39" y="3276600"/>
            <a:ext cx="36086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771525"/>
          </a:xfrm>
        </p:spPr>
        <p:txBody>
          <a:bodyPr/>
          <a:lstStyle/>
          <a:p>
            <a:r>
              <a:rPr lang="en-US" dirty="0" smtClean="0"/>
              <a:t>New Projects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503488"/>
            <a:ext cx="8382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350 Fifth Avenue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Blue Spruce Shoppes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err="1" smtClean="0"/>
              <a:t>McCandless</a:t>
            </a:r>
            <a:r>
              <a:rPr lang="en-US" sz="2200" dirty="0" smtClean="0"/>
              <a:t> Crossing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Newbury Market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Route 19  and Rochester Road (Name TBD)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Siena at St Clair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err="1" smtClean="0"/>
              <a:t>Southpointe</a:t>
            </a:r>
            <a:r>
              <a:rPr lang="en-US" sz="2200" dirty="0" smtClean="0"/>
              <a:t> Town Center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The Gardens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The Street at the Meadows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The Tower at PNC Plaza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200" dirty="0" smtClean="0"/>
              <a:t>North Shore – 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771525"/>
          </a:xfrm>
        </p:spPr>
        <p:txBody>
          <a:bodyPr/>
          <a:lstStyle/>
          <a:p>
            <a:r>
              <a:rPr lang="en-US" dirty="0" smtClean="0"/>
              <a:t>New Projects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00347"/>
              </p:ext>
            </p:extLst>
          </p:nvPr>
        </p:nvGraphicFramePr>
        <p:xfrm>
          <a:off x="533400" y="2362200"/>
          <a:ext cx="80772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2346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350 Fifth Avenue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Complete renovation of 441 Smithfield Street with new Fifth Avenue entrance and address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Located</a:t>
                      </a:r>
                      <a:r>
                        <a:rPr lang="en-US" sz="1000" baseline="0" dirty="0" smtClean="0"/>
                        <a:t> directly across from Macy’s on the same block as the Tower at PNC Plaza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153,805 square feet of Class A Office space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22,600 square feet of retail and restaurant space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The Gardens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New development</a:t>
                      </a:r>
                      <a:r>
                        <a:rPr lang="en-US" sz="1000" baseline="0" dirty="0" smtClean="0"/>
                        <a:t> near The Tower at PNC Plaza and Market Square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22,500 square feet of retail and restaurant space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Up to 120,000 square feet of office space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Tenants include 175 room Hilton Garden Inn and Burgatory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300 parking spaces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The Tower at PNC</a:t>
                      </a:r>
                      <a:r>
                        <a:rPr lang="en-US" sz="1200" b="1" baseline="0" dirty="0" smtClean="0"/>
                        <a:t> Plaza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The world’s greenest skyscraper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$400 million, 800,000 square feet Class A office tower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40 stories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Will house 3,000 PNC employees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://www.pjdick.com/Jobs.nsf/(web)/6D02161D6DE7953A8525796B0077EA64/$File/42893-hi-tower_marketsqua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 bwMode="auto">
          <a:xfrm>
            <a:off x="5943600" y="2362199"/>
            <a:ext cx="2667001" cy="23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:\Team-Retail\Maria - H Drive folder\BROCH\Herky Pollock\The Gardens\2012-06-01_Gardens-Renderings_Page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 bwMode="auto">
          <a:xfrm>
            <a:off x="3230880" y="2362199"/>
            <a:ext cx="2667000" cy="23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16124"/>
          <a:stretch/>
        </p:blipFill>
        <p:spPr bwMode="auto">
          <a:xfrm>
            <a:off x="538480" y="2362198"/>
            <a:ext cx="2641600" cy="23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73067"/>
              </p:ext>
            </p:extLst>
          </p:nvPr>
        </p:nvGraphicFramePr>
        <p:xfrm>
          <a:off x="533400" y="2362200"/>
          <a:ext cx="80772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2346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North Shore –</a:t>
                      </a:r>
                      <a:r>
                        <a:rPr lang="en-US" sz="1200" b="1" baseline="0" dirty="0" smtClean="0"/>
                        <a:t> Phase II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Current tenants include </a:t>
                      </a:r>
                      <a:r>
                        <a:rPr lang="en-US" sz="1000" baseline="0" dirty="0" err="1" smtClean="0"/>
                        <a:t>Bettis</a:t>
                      </a:r>
                      <a:r>
                        <a:rPr lang="en-US" sz="1000" baseline="0" dirty="0" smtClean="0"/>
                        <a:t>’ 36 Grille, Hyde Park Prime Steak House, </a:t>
                      </a:r>
                      <a:r>
                        <a:rPr lang="en-US" sz="1000" baseline="0" dirty="0" err="1" smtClean="0"/>
                        <a:t>Rivertowne</a:t>
                      </a:r>
                      <a:r>
                        <a:rPr lang="en-US" sz="1000" baseline="0" dirty="0" smtClean="0"/>
                        <a:t>, Tilted Kilt, Pittsburgh Grille and Sports Bar and Root Sports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New tenants include Toby Keith I Love this Bar &amp; Grill, Burgatory, The Cabana Bar and others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Phase II mixed-use facility on Pittsburgh’s North Shore between PNC Park and Heinz Field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Newbury Market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New mixed us development located at the intersection of I-79 &amp; SR-50 in Fayette</a:t>
                      </a:r>
                      <a:r>
                        <a:rPr lang="en-US" sz="1000" baseline="0" dirty="0" smtClean="0"/>
                        <a:t> Township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The design includes 225 homes, 250 rental apartments and 1.2 million square feet of commercial/retail space on an 80 acre site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The development will include a Giant Eagle, Marriott Courtyard and a 120,000 square foot office building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Intersection</a:t>
                      </a:r>
                      <a:r>
                        <a:rPr lang="en-US" sz="1200" b="1" baseline="0" dirty="0" smtClean="0"/>
                        <a:t> of Route 19 and Rochester Road – (Name TBD)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="0" baseline="0" dirty="0" smtClean="0"/>
                        <a:t>Cranberry’s newest mixed-use development including retail, residential and hotel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="0" baseline="0" dirty="0" smtClean="0"/>
                        <a:t>175,000 square feet of high-end retail shops including a grocer, fitness center and hotel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="0" baseline="0" dirty="0" smtClean="0"/>
                        <a:t>2014 ground breaking planned</a:t>
                      </a:r>
                      <a:endParaRPr lang="en-US" sz="10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www.suwanee.com/images/opus%20retail%20render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r="11989"/>
          <a:stretch/>
        </p:blipFill>
        <p:spPr bwMode="auto">
          <a:xfrm>
            <a:off x="5943601" y="2362196"/>
            <a:ext cx="2667000" cy="2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Team-Retail\Maria - H Drive folder\BROCH\Herky Pollock\north shore\Updated Rendering 3 3.29.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/>
          <a:stretch/>
        </p:blipFill>
        <p:spPr bwMode="auto">
          <a:xfrm>
            <a:off x="538480" y="2362196"/>
            <a:ext cx="2641600" cy="23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assets.bizjournals.com/pittsburgh/news/Newbury%20Market%20sketch%201-web*304.jpg?v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r="23999"/>
          <a:stretch/>
        </p:blipFill>
        <p:spPr bwMode="auto">
          <a:xfrm>
            <a:off x="3235959" y="2362196"/>
            <a:ext cx="2667001" cy="23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771525"/>
          </a:xfrm>
        </p:spPr>
        <p:txBody>
          <a:bodyPr/>
          <a:lstStyle/>
          <a:p>
            <a:r>
              <a:rPr lang="en-US" dirty="0" smtClean="0"/>
              <a:t>New Projects</a:t>
            </a:r>
          </a:p>
        </p:txBody>
      </p:sp>
    </p:spTree>
    <p:extLst>
      <p:ext uri="{BB962C8B-B14F-4D97-AF65-F5344CB8AC3E}">
        <p14:creationId xmlns:p14="http://schemas.microsoft.com/office/powerpoint/2010/main" val="965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12639"/>
              </p:ext>
            </p:extLst>
          </p:nvPr>
        </p:nvGraphicFramePr>
        <p:xfrm>
          <a:off x="533400" y="2362200"/>
          <a:ext cx="8077200" cy="432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2346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Blue Spruce Shoppes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="0" dirty="0" smtClean="0"/>
                        <a:t>Approximately 60,000 square feet of retail, restaurant</a:t>
                      </a:r>
                      <a:r>
                        <a:rPr lang="en-US" sz="1000" b="0" baseline="0" dirty="0" smtClean="0"/>
                        <a:t> and office space</a:t>
                      </a:r>
                      <a:endParaRPr lang="en-US" sz="1000" b="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="0" dirty="0" smtClean="0"/>
                        <a:t>Located at the corner of Route 22 (William Penn Highway)</a:t>
                      </a:r>
                      <a:r>
                        <a:rPr lang="en-US" sz="1000" b="0" baseline="0" dirty="0" smtClean="0"/>
                        <a:t> and Old William Penn Highway at the entrance to both Murrysville and Westmoreland County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="0" baseline="0" dirty="0" smtClean="0"/>
                        <a:t>Tenants include Burgatory, North Park Lounge, Cabana Bar, Specialty Wine &amp; Spirits, Moe’s Southwest Grill, Starbucks, The Goddard School and others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Southpointe</a:t>
                      </a:r>
                      <a:r>
                        <a:rPr lang="en-US" sz="1200" b="1" dirty="0" smtClean="0"/>
                        <a:t> Town</a:t>
                      </a:r>
                      <a:r>
                        <a:rPr lang="en-US" sz="1200" b="1" baseline="0" dirty="0" smtClean="0"/>
                        <a:t> Center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err="1" smtClean="0"/>
                        <a:t>Southpointe</a:t>
                      </a:r>
                      <a:r>
                        <a:rPr lang="en-US" sz="1000" baseline="0" dirty="0" smtClean="0"/>
                        <a:t> Town Center is the final phase of the 800-acre </a:t>
                      </a:r>
                      <a:r>
                        <a:rPr lang="en-US" sz="1000" baseline="0" dirty="0" err="1" smtClean="0"/>
                        <a:t>Southpointe</a:t>
                      </a:r>
                      <a:r>
                        <a:rPr lang="en-US" sz="1000" baseline="0" dirty="0" smtClean="0"/>
                        <a:t> development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60,000 square feet of retail and restaurants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Development of: Horizon Properties Group, LLC &amp; Institutional Mall Investors LLC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The Street at the Meadows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Located at the entrance</a:t>
                      </a:r>
                      <a:r>
                        <a:rPr lang="en-US" sz="1000" baseline="0" dirty="0" smtClean="0"/>
                        <a:t> of the Meadows Casino, across from </a:t>
                      </a:r>
                      <a:r>
                        <a:rPr lang="en-US" sz="1000" baseline="0" dirty="0" err="1" smtClean="0"/>
                        <a:t>Tanger</a:t>
                      </a:r>
                      <a:r>
                        <a:rPr lang="en-US" sz="1000" baseline="0" dirty="0" smtClean="0"/>
                        <a:t> Outlets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50,000 square feet of retail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90 luxury apartments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Four restaurant sites with patios and additional inline, </a:t>
                      </a:r>
                      <a:r>
                        <a:rPr lang="en-US" sz="1000" baseline="0" dirty="0" err="1" smtClean="0"/>
                        <a:t>endcap</a:t>
                      </a:r>
                      <a:r>
                        <a:rPr lang="en-US" sz="1000" baseline="0" dirty="0" smtClean="0"/>
                        <a:t> restaurant opportunities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Development of:  Horizon Properties Group, LLC</a:t>
                      </a:r>
                    </a:p>
                    <a:p>
                      <a:pPr marL="171450" indent="-171450" algn="ctr"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8872"/>
          <a:stretch/>
        </p:blipFill>
        <p:spPr bwMode="auto">
          <a:xfrm>
            <a:off x="3230880" y="2362200"/>
            <a:ext cx="2670048" cy="235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http://orweb.sx2.atl.publicus.com/apps/pbcsi.dll/bilde?Site=OR&amp;Date=20130217&amp;Category=NEWS08&amp;ArtNo=130219314&amp;Ref=AR&amp;MaxH=450&amp;MaxW=640&amp;AlignV=Top&amp;AlignH=Cen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r="15795"/>
          <a:stretch/>
        </p:blipFill>
        <p:spPr bwMode="auto">
          <a:xfrm>
            <a:off x="5943599" y="2362199"/>
            <a:ext cx="2667001" cy="23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:\Team-Retail\Maria - H Drive folder\BROCH\Herky Pollock\Murrysville Development\Cover Image 7.18.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r="3267"/>
          <a:stretch/>
        </p:blipFill>
        <p:spPr bwMode="auto">
          <a:xfrm>
            <a:off x="518160" y="2362196"/>
            <a:ext cx="2667001" cy="236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771525"/>
          </a:xfrm>
        </p:spPr>
        <p:txBody>
          <a:bodyPr/>
          <a:lstStyle/>
          <a:p>
            <a:r>
              <a:rPr lang="en-US" dirty="0" smtClean="0"/>
              <a:t>New Projects</a:t>
            </a:r>
          </a:p>
        </p:txBody>
      </p:sp>
    </p:spTree>
    <p:extLst>
      <p:ext uri="{BB962C8B-B14F-4D97-AF65-F5344CB8AC3E}">
        <p14:creationId xmlns:p14="http://schemas.microsoft.com/office/powerpoint/2010/main" val="28190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15612"/>
              </p:ext>
            </p:extLst>
          </p:nvPr>
        </p:nvGraphicFramePr>
        <p:xfrm>
          <a:off x="1889760" y="2362200"/>
          <a:ext cx="5384800" cy="42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2400"/>
                <a:gridCol w="2692400"/>
              </a:tblGrid>
              <a:tr h="2346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/>
                        <a:t>McCandless</a:t>
                      </a:r>
                      <a:r>
                        <a:rPr lang="en-US" sz="1200" b="1" dirty="0" smtClean="0"/>
                        <a:t> Crossing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dirty="0" smtClean="0"/>
                        <a:t>1,200,000 square foot mixed-use development located at the intersection of Cumberland Road and McKnight Road</a:t>
                      </a:r>
                      <a:endParaRPr lang="en-US" sz="1000" baseline="0" dirty="0" smtClean="0"/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First 3 phases include Lowe’s, LA Fitness, Home 2 Suites, 200,000 square foot of office medical space, CVS and restaurants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1000" baseline="0" dirty="0" smtClean="0"/>
                        <a:t>Phase 4 is now underway, includes 12-screen Cinemark, </a:t>
                      </a:r>
                      <a:r>
                        <a:rPr lang="en-US" sz="1000" baseline="0" dirty="0" err="1" smtClean="0"/>
                        <a:t>HomeGoods</a:t>
                      </a:r>
                      <a:r>
                        <a:rPr lang="en-US" sz="1000" baseline="0" dirty="0" smtClean="0"/>
                        <a:t>, Trader Joe’s and many national restaurants and retail shops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/>
                        <a:t>Siena at St Clair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Located at the intersection of Route 19 and Fort Couch Road in Upper St Clair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Anchored by Whole Foods with up to 40,000 square feet available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Entrance to the center is adjacent to the entrance of South Hills Village and the new Target and Dick’s Sporting Goods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http://www.townofmccandless.org/vertical/Sites/%7B92AB6002-195A-4506-B4AF-DAF6245AEBE8%7D/uploads/V1_mod_emai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3" t="-407" r="17348" b="407"/>
          <a:stretch/>
        </p:blipFill>
        <p:spPr bwMode="auto">
          <a:xfrm>
            <a:off x="1874520" y="2352522"/>
            <a:ext cx="2667001" cy="23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opcitymedia.com/galleries/Default/Dev%20News/Issue%2039/southpointe_township_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8"/>
          <a:stretch/>
        </p:blipFill>
        <p:spPr bwMode="auto">
          <a:xfrm>
            <a:off x="4587240" y="2362199"/>
            <a:ext cx="2667000" cy="23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9600" cy="771525"/>
          </a:xfrm>
        </p:spPr>
        <p:txBody>
          <a:bodyPr/>
          <a:lstStyle/>
          <a:p>
            <a:r>
              <a:rPr lang="en-US" dirty="0" smtClean="0"/>
              <a:t>New Projects</a:t>
            </a:r>
          </a:p>
        </p:txBody>
      </p:sp>
    </p:spTree>
    <p:extLst>
      <p:ext uri="{BB962C8B-B14F-4D97-AF65-F5344CB8AC3E}">
        <p14:creationId xmlns:p14="http://schemas.microsoft.com/office/powerpoint/2010/main" val="15676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</TotalTime>
  <Words>968</Words>
  <Application>Microsoft Office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Western PA Market Overviews</vt:lpstr>
      <vt:lpstr>PowerPoint Presentation</vt:lpstr>
      <vt:lpstr>PowerPoint Presentation</vt:lpstr>
      <vt:lpstr>Overall Market Map</vt:lpstr>
      <vt:lpstr>New Projects</vt:lpstr>
      <vt:lpstr>New Projects</vt:lpstr>
      <vt:lpstr>New Projects</vt:lpstr>
      <vt:lpstr>New Projects</vt:lpstr>
      <vt:lpstr>New Projects</vt:lpstr>
      <vt:lpstr>Redevelopments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International Council of Shopping Centers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lmccartney-0929</dc:creator>
  <cp:lastModifiedBy>Orlando, Theresa</cp:lastModifiedBy>
  <cp:revision>176</cp:revision>
  <dcterms:created xsi:type="dcterms:W3CDTF">2009-06-02T19:57:54Z</dcterms:created>
  <dcterms:modified xsi:type="dcterms:W3CDTF">2013-08-20T20:09:21Z</dcterms:modified>
</cp:coreProperties>
</file>