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6" r:id="rId3"/>
    <p:sldId id="276" r:id="rId4"/>
    <p:sldId id="267" r:id="rId5"/>
    <p:sldId id="327" r:id="rId6"/>
    <p:sldId id="330" r:id="rId7"/>
    <p:sldId id="333" r:id="rId8"/>
    <p:sldId id="344" r:id="rId9"/>
    <p:sldId id="325" r:id="rId10"/>
    <p:sldId id="324" r:id="rId11"/>
    <p:sldId id="334" r:id="rId12"/>
    <p:sldId id="335" r:id="rId13"/>
    <p:sldId id="338" r:id="rId14"/>
    <p:sldId id="339"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1D21"/>
    <a:srgbClr val="800000"/>
    <a:srgbClr val="0000FF"/>
    <a:srgbClr val="669900"/>
    <a:srgbClr val="FF0000"/>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4" autoAdjust="0"/>
    <p:restoredTop sz="94494" autoAdjust="0"/>
  </p:normalViewPr>
  <p:slideViewPr>
    <p:cSldViewPr showGuides="1">
      <p:cViewPr>
        <p:scale>
          <a:sx n="100" d="100"/>
          <a:sy n="100" d="100"/>
        </p:scale>
        <p:origin x="-5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575071-0C86-4C58-A545-3CD19F90CD53}" type="slidenum">
              <a:rPr lang="en-US"/>
              <a:pPr>
                <a:defRPr/>
              </a:pPr>
              <a:t>‹#›</a:t>
            </a:fld>
            <a:endParaRPr lang="en-US" dirty="0"/>
          </a:p>
        </p:txBody>
      </p:sp>
    </p:spTree>
    <p:extLst>
      <p:ext uri="{BB962C8B-B14F-4D97-AF65-F5344CB8AC3E}">
        <p14:creationId xmlns:p14="http://schemas.microsoft.com/office/powerpoint/2010/main" val="4028266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A9282-95C3-4EF1-8805-2D600CE02B1E}" type="slidenum">
              <a:rPr lang="en-US"/>
              <a:pPr>
                <a:defRPr/>
              </a:pPr>
              <a:t>‹#›</a:t>
            </a:fld>
            <a:endParaRPr lang="en-US" dirty="0"/>
          </a:p>
        </p:txBody>
      </p:sp>
    </p:spTree>
    <p:extLst>
      <p:ext uri="{BB962C8B-B14F-4D97-AF65-F5344CB8AC3E}">
        <p14:creationId xmlns:p14="http://schemas.microsoft.com/office/powerpoint/2010/main" val="2508197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39E95-21D5-4149-84C7-FB097D258F4D}" type="slidenum">
              <a:rPr lang="en-US"/>
              <a:pPr>
                <a:defRPr/>
              </a:pPr>
              <a:t>‹#›</a:t>
            </a:fld>
            <a:endParaRPr lang="en-US" dirty="0"/>
          </a:p>
        </p:txBody>
      </p:sp>
    </p:spTree>
    <p:extLst>
      <p:ext uri="{BB962C8B-B14F-4D97-AF65-F5344CB8AC3E}">
        <p14:creationId xmlns:p14="http://schemas.microsoft.com/office/powerpoint/2010/main" val="3278792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088CBC-DE92-45D6-A189-B7F870A91863}" type="slidenum">
              <a:rPr lang="en-US"/>
              <a:pPr>
                <a:defRPr/>
              </a:pPr>
              <a:t>‹#›</a:t>
            </a:fld>
            <a:endParaRPr lang="en-US" dirty="0"/>
          </a:p>
        </p:txBody>
      </p:sp>
    </p:spTree>
    <p:extLst>
      <p:ext uri="{BB962C8B-B14F-4D97-AF65-F5344CB8AC3E}">
        <p14:creationId xmlns:p14="http://schemas.microsoft.com/office/powerpoint/2010/main" val="6386822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AB065C-04ED-47BA-B909-275EEFECDBB5}" type="slidenum">
              <a:rPr lang="en-US"/>
              <a:pPr>
                <a:defRPr/>
              </a:pPr>
              <a:t>‹#›</a:t>
            </a:fld>
            <a:endParaRPr lang="en-US" dirty="0"/>
          </a:p>
        </p:txBody>
      </p:sp>
    </p:spTree>
    <p:extLst>
      <p:ext uri="{BB962C8B-B14F-4D97-AF65-F5344CB8AC3E}">
        <p14:creationId xmlns:p14="http://schemas.microsoft.com/office/powerpoint/2010/main" val="3413577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3579EB-8309-4D4B-A8A6-627B79220A99}" type="slidenum">
              <a:rPr lang="en-US"/>
              <a:pPr>
                <a:defRPr/>
              </a:pPr>
              <a:t>‹#›</a:t>
            </a:fld>
            <a:endParaRPr lang="en-US" dirty="0"/>
          </a:p>
        </p:txBody>
      </p:sp>
    </p:spTree>
    <p:extLst>
      <p:ext uri="{BB962C8B-B14F-4D97-AF65-F5344CB8AC3E}">
        <p14:creationId xmlns:p14="http://schemas.microsoft.com/office/powerpoint/2010/main" val="1521144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69726A-209B-4E4A-B3F0-B262002DC2E4}" type="slidenum">
              <a:rPr lang="en-US"/>
              <a:pPr>
                <a:defRPr/>
              </a:pPr>
              <a:t>‹#›</a:t>
            </a:fld>
            <a:endParaRPr lang="en-US" dirty="0"/>
          </a:p>
        </p:txBody>
      </p:sp>
    </p:spTree>
    <p:extLst>
      <p:ext uri="{BB962C8B-B14F-4D97-AF65-F5344CB8AC3E}">
        <p14:creationId xmlns:p14="http://schemas.microsoft.com/office/powerpoint/2010/main" val="78598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2FA852-2B67-4280-AB51-6C9E5078F8C9}" type="slidenum">
              <a:rPr lang="en-US"/>
              <a:pPr>
                <a:defRPr/>
              </a:pPr>
              <a:t>‹#›</a:t>
            </a:fld>
            <a:endParaRPr lang="en-US" dirty="0"/>
          </a:p>
        </p:txBody>
      </p:sp>
    </p:spTree>
    <p:extLst>
      <p:ext uri="{BB962C8B-B14F-4D97-AF65-F5344CB8AC3E}">
        <p14:creationId xmlns:p14="http://schemas.microsoft.com/office/powerpoint/2010/main" val="763632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2F8CC6-1B21-4F94-8871-5A856B610F4F}" type="slidenum">
              <a:rPr lang="en-US"/>
              <a:pPr>
                <a:defRPr/>
              </a:pPr>
              <a:t>‹#›</a:t>
            </a:fld>
            <a:endParaRPr lang="en-US" dirty="0"/>
          </a:p>
        </p:txBody>
      </p:sp>
    </p:spTree>
    <p:extLst>
      <p:ext uri="{BB962C8B-B14F-4D97-AF65-F5344CB8AC3E}">
        <p14:creationId xmlns:p14="http://schemas.microsoft.com/office/powerpoint/2010/main" val="4253182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60C878-AD09-4EDD-B295-104F35E4313C}" type="slidenum">
              <a:rPr lang="en-US"/>
              <a:pPr>
                <a:defRPr/>
              </a:pPr>
              <a:t>‹#›</a:t>
            </a:fld>
            <a:endParaRPr lang="en-US" dirty="0"/>
          </a:p>
        </p:txBody>
      </p:sp>
    </p:spTree>
    <p:extLst>
      <p:ext uri="{BB962C8B-B14F-4D97-AF65-F5344CB8AC3E}">
        <p14:creationId xmlns:p14="http://schemas.microsoft.com/office/powerpoint/2010/main" val="448714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1ADC79-6629-425E-BFCC-A94864A6A43D}" type="slidenum">
              <a:rPr lang="en-US"/>
              <a:pPr>
                <a:defRPr/>
              </a:pPr>
              <a:t>‹#›</a:t>
            </a:fld>
            <a:endParaRPr lang="en-US" dirty="0"/>
          </a:p>
        </p:txBody>
      </p:sp>
    </p:spTree>
    <p:extLst>
      <p:ext uri="{BB962C8B-B14F-4D97-AF65-F5344CB8AC3E}">
        <p14:creationId xmlns:p14="http://schemas.microsoft.com/office/powerpoint/2010/main" val="621756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C99CE1B-07DF-47E0-ACFC-DEDF2A42857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3" Type="http://schemas.openxmlformats.org/officeDocument/2006/relationships/image" Target="../media/image24.jpeg"/><Relationship Id="rId7" Type="http://schemas.openxmlformats.org/officeDocument/2006/relationships/image" Target="../media/image27.jpg"/><Relationship Id="rId12" Type="http://schemas.openxmlformats.org/officeDocument/2006/relationships/image" Target="../media/image32.jpg"/><Relationship Id="rId2" Type="http://schemas.openxmlformats.org/officeDocument/2006/relationships/image" Target="../media/image23.jpg"/><Relationship Id="rId16" Type="http://schemas.openxmlformats.org/officeDocument/2006/relationships/image" Target="../media/image36.gif"/><Relationship Id="rId1" Type="http://schemas.openxmlformats.org/officeDocument/2006/relationships/slideLayout" Target="../slideLayouts/slideLayout1.xml"/><Relationship Id="rId6" Type="http://schemas.openxmlformats.org/officeDocument/2006/relationships/image" Target="../media/image26.jpg"/><Relationship Id="rId11" Type="http://schemas.openxmlformats.org/officeDocument/2006/relationships/image" Target="../media/image31.jpg"/><Relationship Id="rId5" Type="http://schemas.openxmlformats.org/officeDocument/2006/relationships/image" Target="../media/image25.jpg"/><Relationship Id="rId15" Type="http://schemas.openxmlformats.org/officeDocument/2006/relationships/image" Target="../media/image35.jpg"/><Relationship Id="rId10" Type="http://schemas.openxmlformats.org/officeDocument/2006/relationships/image" Target="../media/image30.jpg"/><Relationship Id="rId4" Type="http://schemas.microsoft.com/office/2007/relationships/hdphoto" Target="../media/hdphoto5.wdp"/><Relationship Id="rId9" Type="http://schemas.openxmlformats.org/officeDocument/2006/relationships/image" Target="../media/image29.jp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13" Type="http://schemas.openxmlformats.org/officeDocument/2006/relationships/image" Target="../media/image48.jpeg"/><Relationship Id="rId18" Type="http://schemas.openxmlformats.org/officeDocument/2006/relationships/image" Target="../media/image53.jpeg"/><Relationship Id="rId26" Type="http://schemas.openxmlformats.org/officeDocument/2006/relationships/image" Target="../media/image61.jpeg"/><Relationship Id="rId39" Type="http://schemas.openxmlformats.org/officeDocument/2006/relationships/image" Target="../media/image74.jpeg"/><Relationship Id="rId3" Type="http://schemas.openxmlformats.org/officeDocument/2006/relationships/image" Target="../media/image38.jpeg"/><Relationship Id="rId21" Type="http://schemas.openxmlformats.org/officeDocument/2006/relationships/image" Target="../media/image56.jpg"/><Relationship Id="rId34" Type="http://schemas.openxmlformats.org/officeDocument/2006/relationships/image" Target="../media/image69.jpeg"/><Relationship Id="rId42" Type="http://schemas.openxmlformats.org/officeDocument/2006/relationships/image" Target="../media/image77.jpeg"/><Relationship Id="rId47" Type="http://schemas.openxmlformats.org/officeDocument/2006/relationships/image" Target="../media/image82.jpg"/><Relationship Id="rId7" Type="http://schemas.openxmlformats.org/officeDocument/2006/relationships/image" Target="../media/image42.jpeg"/><Relationship Id="rId12" Type="http://schemas.openxmlformats.org/officeDocument/2006/relationships/image" Target="../media/image47.jpg"/><Relationship Id="rId17" Type="http://schemas.openxmlformats.org/officeDocument/2006/relationships/image" Target="../media/image52.jpeg"/><Relationship Id="rId25" Type="http://schemas.openxmlformats.org/officeDocument/2006/relationships/image" Target="../media/image60.jpg"/><Relationship Id="rId33" Type="http://schemas.openxmlformats.org/officeDocument/2006/relationships/image" Target="../media/image68.jpeg"/><Relationship Id="rId38" Type="http://schemas.openxmlformats.org/officeDocument/2006/relationships/image" Target="../media/image73.jpeg"/><Relationship Id="rId46" Type="http://schemas.openxmlformats.org/officeDocument/2006/relationships/image" Target="../media/image81.jpg"/><Relationship Id="rId2" Type="http://schemas.openxmlformats.org/officeDocument/2006/relationships/image" Target="../media/image37.jpg"/><Relationship Id="rId16" Type="http://schemas.openxmlformats.org/officeDocument/2006/relationships/image" Target="../media/image51.jpeg"/><Relationship Id="rId20" Type="http://schemas.openxmlformats.org/officeDocument/2006/relationships/image" Target="../media/image55.jpeg"/><Relationship Id="rId29" Type="http://schemas.openxmlformats.org/officeDocument/2006/relationships/image" Target="../media/image64.jpg"/><Relationship Id="rId41" Type="http://schemas.openxmlformats.org/officeDocument/2006/relationships/image" Target="../media/image76.jpg"/><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6.jpg"/><Relationship Id="rId24" Type="http://schemas.openxmlformats.org/officeDocument/2006/relationships/image" Target="../media/image59.jpeg"/><Relationship Id="rId32" Type="http://schemas.openxmlformats.org/officeDocument/2006/relationships/image" Target="../media/image67.jpg"/><Relationship Id="rId37" Type="http://schemas.openxmlformats.org/officeDocument/2006/relationships/image" Target="../media/image72.jpeg"/><Relationship Id="rId40" Type="http://schemas.openxmlformats.org/officeDocument/2006/relationships/image" Target="../media/image75.jpeg"/><Relationship Id="rId45" Type="http://schemas.openxmlformats.org/officeDocument/2006/relationships/image" Target="../media/image80.jpeg"/><Relationship Id="rId5" Type="http://schemas.openxmlformats.org/officeDocument/2006/relationships/image" Target="../media/image40.jpg"/><Relationship Id="rId15" Type="http://schemas.openxmlformats.org/officeDocument/2006/relationships/image" Target="../media/image50.jpeg"/><Relationship Id="rId23" Type="http://schemas.openxmlformats.org/officeDocument/2006/relationships/image" Target="../media/image58.jpg"/><Relationship Id="rId28" Type="http://schemas.openxmlformats.org/officeDocument/2006/relationships/image" Target="../media/image63.jpeg"/><Relationship Id="rId36" Type="http://schemas.openxmlformats.org/officeDocument/2006/relationships/image" Target="../media/image71.jpeg"/><Relationship Id="rId10" Type="http://schemas.openxmlformats.org/officeDocument/2006/relationships/image" Target="../media/image45.jpeg"/><Relationship Id="rId19" Type="http://schemas.openxmlformats.org/officeDocument/2006/relationships/image" Target="../media/image54.jpeg"/><Relationship Id="rId31" Type="http://schemas.openxmlformats.org/officeDocument/2006/relationships/image" Target="../media/image66.jpeg"/><Relationship Id="rId44" Type="http://schemas.openxmlformats.org/officeDocument/2006/relationships/image" Target="../media/image79.jpeg"/><Relationship Id="rId4" Type="http://schemas.openxmlformats.org/officeDocument/2006/relationships/image" Target="../media/image39.jpg"/><Relationship Id="rId9" Type="http://schemas.openxmlformats.org/officeDocument/2006/relationships/image" Target="../media/image44.jpeg"/><Relationship Id="rId14" Type="http://schemas.openxmlformats.org/officeDocument/2006/relationships/image" Target="../media/image49.jpg"/><Relationship Id="rId22" Type="http://schemas.openxmlformats.org/officeDocument/2006/relationships/image" Target="../media/image57.jpeg"/><Relationship Id="rId27" Type="http://schemas.openxmlformats.org/officeDocument/2006/relationships/image" Target="../media/image62.jpeg"/><Relationship Id="rId30" Type="http://schemas.openxmlformats.org/officeDocument/2006/relationships/image" Target="../media/image65.jpeg"/><Relationship Id="rId35" Type="http://schemas.openxmlformats.org/officeDocument/2006/relationships/image" Target="../media/image70.jpeg"/><Relationship Id="rId43" Type="http://schemas.openxmlformats.org/officeDocument/2006/relationships/image" Target="../media/image78.jpeg"/></Relationships>
</file>

<file path=ppt/slides/_rels/slide13.xml.rels><?xml version="1.0" encoding="UTF-8" standalone="yes"?>
<Relationships xmlns="http://schemas.openxmlformats.org/package/2006/relationships"><Relationship Id="rId8" Type="http://schemas.openxmlformats.org/officeDocument/2006/relationships/image" Target="../media/image88.jpg"/><Relationship Id="rId13" Type="http://schemas.openxmlformats.org/officeDocument/2006/relationships/image" Target="../media/image93.jpg"/><Relationship Id="rId3" Type="http://schemas.openxmlformats.org/officeDocument/2006/relationships/image" Target="../media/image84.jpg"/><Relationship Id="rId7" Type="http://schemas.openxmlformats.org/officeDocument/2006/relationships/image" Target="../media/image87.jpeg"/><Relationship Id="rId12" Type="http://schemas.openxmlformats.org/officeDocument/2006/relationships/image" Target="../media/image92.jpg"/><Relationship Id="rId2" Type="http://schemas.openxmlformats.org/officeDocument/2006/relationships/image" Target="../media/image83.jpg"/><Relationship Id="rId16" Type="http://schemas.openxmlformats.org/officeDocument/2006/relationships/image" Target="../media/image96.jpg"/><Relationship Id="rId1" Type="http://schemas.openxmlformats.org/officeDocument/2006/relationships/slideLayout" Target="../slideLayouts/slideLayout1.xml"/><Relationship Id="rId6" Type="http://schemas.openxmlformats.org/officeDocument/2006/relationships/image" Target="../media/image86.jpg"/><Relationship Id="rId11" Type="http://schemas.openxmlformats.org/officeDocument/2006/relationships/image" Target="../media/image91.png"/><Relationship Id="rId5" Type="http://schemas.microsoft.com/office/2007/relationships/hdphoto" Target="../media/hdphoto6.wdp"/><Relationship Id="rId15" Type="http://schemas.openxmlformats.org/officeDocument/2006/relationships/image" Target="../media/image95.jpg"/><Relationship Id="rId10" Type="http://schemas.openxmlformats.org/officeDocument/2006/relationships/image" Target="../media/image90.jpg"/><Relationship Id="rId4" Type="http://schemas.openxmlformats.org/officeDocument/2006/relationships/image" Target="../media/image85.png"/><Relationship Id="rId9" Type="http://schemas.openxmlformats.org/officeDocument/2006/relationships/image" Target="../media/image89.jpg"/><Relationship Id="rId14" Type="http://schemas.openxmlformats.org/officeDocument/2006/relationships/image" Target="../media/image94.jpg"/></Relationships>
</file>

<file path=ppt/slides/_rels/slide14.xml.rels><?xml version="1.0" encoding="UTF-8" standalone="yes"?>
<Relationships xmlns="http://schemas.openxmlformats.org/package/2006/relationships"><Relationship Id="rId8" Type="http://schemas.openxmlformats.org/officeDocument/2006/relationships/image" Target="../media/image103.jpg"/><Relationship Id="rId13" Type="http://schemas.openxmlformats.org/officeDocument/2006/relationships/image" Target="../media/image108.jpg"/><Relationship Id="rId18" Type="http://schemas.openxmlformats.org/officeDocument/2006/relationships/image" Target="../media/image113.jpeg"/><Relationship Id="rId26" Type="http://schemas.openxmlformats.org/officeDocument/2006/relationships/image" Target="../media/image121.png"/><Relationship Id="rId3" Type="http://schemas.openxmlformats.org/officeDocument/2006/relationships/image" Target="../media/image98.jpeg"/><Relationship Id="rId21" Type="http://schemas.openxmlformats.org/officeDocument/2006/relationships/image" Target="../media/image116.jpeg"/><Relationship Id="rId7" Type="http://schemas.openxmlformats.org/officeDocument/2006/relationships/image" Target="../media/image102.jpeg"/><Relationship Id="rId12" Type="http://schemas.openxmlformats.org/officeDocument/2006/relationships/image" Target="../media/image107.jpeg"/><Relationship Id="rId17" Type="http://schemas.openxmlformats.org/officeDocument/2006/relationships/image" Target="../media/image112.jpg"/><Relationship Id="rId25" Type="http://schemas.openxmlformats.org/officeDocument/2006/relationships/image" Target="../media/image120.jpeg"/><Relationship Id="rId2" Type="http://schemas.openxmlformats.org/officeDocument/2006/relationships/image" Target="../media/image97.jpg"/><Relationship Id="rId16" Type="http://schemas.openxmlformats.org/officeDocument/2006/relationships/image" Target="../media/image111.jpg"/><Relationship Id="rId20" Type="http://schemas.openxmlformats.org/officeDocument/2006/relationships/image" Target="../media/image115.jpg"/><Relationship Id="rId29" Type="http://schemas.openxmlformats.org/officeDocument/2006/relationships/image" Target="../media/image124.jpeg"/><Relationship Id="rId1" Type="http://schemas.openxmlformats.org/officeDocument/2006/relationships/slideLayout" Target="../slideLayouts/slideLayout1.xml"/><Relationship Id="rId6" Type="http://schemas.openxmlformats.org/officeDocument/2006/relationships/image" Target="../media/image101.jpeg"/><Relationship Id="rId11" Type="http://schemas.openxmlformats.org/officeDocument/2006/relationships/image" Target="../media/image106.jpeg"/><Relationship Id="rId24" Type="http://schemas.openxmlformats.org/officeDocument/2006/relationships/image" Target="../media/image119.jpeg"/><Relationship Id="rId32" Type="http://schemas.openxmlformats.org/officeDocument/2006/relationships/image" Target="../media/image96.jpg"/><Relationship Id="rId5" Type="http://schemas.openxmlformats.org/officeDocument/2006/relationships/image" Target="../media/image100.jpeg"/><Relationship Id="rId15" Type="http://schemas.openxmlformats.org/officeDocument/2006/relationships/image" Target="../media/image110.jpg"/><Relationship Id="rId23" Type="http://schemas.openxmlformats.org/officeDocument/2006/relationships/image" Target="../media/image118.jpeg"/><Relationship Id="rId28" Type="http://schemas.openxmlformats.org/officeDocument/2006/relationships/image" Target="../media/image123.jpeg"/><Relationship Id="rId10" Type="http://schemas.openxmlformats.org/officeDocument/2006/relationships/image" Target="../media/image105.jpg"/><Relationship Id="rId19" Type="http://schemas.openxmlformats.org/officeDocument/2006/relationships/image" Target="../media/image114.jpg"/><Relationship Id="rId31" Type="http://schemas.openxmlformats.org/officeDocument/2006/relationships/image" Target="../media/image126.jpg"/><Relationship Id="rId4" Type="http://schemas.openxmlformats.org/officeDocument/2006/relationships/image" Target="../media/image99.jpeg"/><Relationship Id="rId9" Type="http://schemas.openxmlformats.org/officeDocument/2006/relationships/image" Target="../media/image104.jpeg"/><Relationship Id="rId14" Type="http://schemas.openxmlformats.org/officeDocument/2006/relationships/image" Target="../media/image109.jpg"/><Relationship Id="rId22" Type="http://schemas.openxmlformats.org/officeDocument/2006/relationships/image" Target="../media/image117.jpeg"/><Relationship Id="rId27" Type="http://schemas.openxmlformats.org/officeDocument/2006/relationships/image" Target="../media/image122.gif"/><Relationship Id="rId30" Type="http://schemas.openxmlformats.org/officeDocument/2006/relationships/image" Target="../media/image125.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g"/><Relationship Id="rId11" Type="http://schemas.microsoft.com/office/2007/relationships/hdphoto" Target="../media/hdphoto3.wdp"/><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6.jp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3455" b="76667" l="43352" r="76826">
                        <a14:foregroundMark x1="52809" y1="68061" x2="70084" y2="68485"/>
                        <a14:backgroundMark x1="56882" y1="62242" x2="59223" y2="60970"/>
                        <a14:backgroundMark x1="59129" y1="62242" x2="59129" y2="62242"/>
                        <a14:backgroundMark x1="70506" y1="62364" x2="71255" y2="61515"/>
                      </a14:backgroundRemoval>
                    </a14:imgEffect>
                    <a14:imgEffect>
                      <a14:brightnessContrast contrast="40000"/>
                    </a14:imgEffect>
                  </a14:imgLayer>
                </a14:imgProps>
              </a:ext>
              <a:ext uri="{28A0092B-C50C-407E-A947-70E740481C1C}">
                <a14:useLocalDpi xmlns:a14="http://schemas.microsoft.com/office/drawing/2010/main"/>
              </a:ext>
            </a:extLst>
          </a:blip>
          <a:srcRect l="47318" t="18056" r="24143" b="24444"/>
          <a:stretch/>
        </p:blipFill>
        <p:spPr>
          <a:xfrm>
            <a:off x="2658171" y="1143000"/>
            <a:ext cx="3818829" cy="5943600"/>
          </a:xfrm>
          <a:prstGeom prst="rect">
            <a:avLst/>
          </a:prstGeom>
        </p:spPr>
      </p:pic>
      <p:sp>
        <p:nvSpPr>
          <p:cNvPr id="2050" name="Rectangle 2"/>
          <p:cNvSpPr>
            <a:spLocks noGrp="1" noChangeArrowheads="1"/>
          </p:cNvSpPr>
          <p:nvPr>
            <p:ph type="ctrTitle"/>
          </p:nvPr>
        </p:nvSpPr>
        <p:spPr>
          <a:xfrm>
            <a:off x="0" y="1295400"/>
            <a:ext cx="9144000" cy="1470025"/>
          </a:xfrm>
          <a:effectLst/>
        </p:spPr>
        <p:txBody>
          <a:bodyPr/>
          <a:lstStyle/>
          <a:p>
            <a:pPr eaLnBrk="1" hangingPunct="1"/>
            <a:r>
              <a:rPr lang="en-US" b="1" dirty="0" smtClean="0">
                <a:effectLst>
                  <a:outerShdw blurRad="60007" dist="310007" dir="7680000" sy="30000" kx="1300200" algn="ctr" rotWithShape="0">
                    <a:prstClr val="black">
                      <a:alpha val="32000"/>
                    </a:prstClr>
                  </a:outerShdw>
                </a:effectLst>
              </a:rPr>
              <a:t>Market Overviews</a:t>
            </a:r>
          </a:p>
        </p:txBody>
      </p:sp>
      <p:sp>
        <p:nvSpPr>
          <p:cNvPr id="2051" name="Rectangle 3"/>
          <p:cNvSpPr>
            <a:spLocks noGrp="1" noChangeArrowheads="1"/>
          </p:cNvSpPr>
          <p:nvPr>
            <p:ph type="subTitle" idx="1"/>
          </p:nvPr>
        </p:nvSpPr>
        <p:spPr>
          <a:xfrm>
            <a:off x="0" y="2743200"/>
            <a:ext cx="9144000" cy="1676400"/>
          </a:xfrm>
        </p:spPr>
        <p:txBody>
          <a:bodyPr/>
          <a:lstStyle/>
          <a:p>
            <a:pPr eaLnBrk="1" hangingPunct="1"/>
            <a:r>
              <a:rPr lang="en-US" sz="2200" dirty="0" smtClean="0">
                <a:effectLst>
                  <a:outerShdw blurRad="50800" dist="38100" dir="2700000" algn="tl" rotWithShape="0">
                    <a:prstClr val="black">
                      <a:alpha val="40000"/>
                    </a:prstClr>
                  </a:outerShdw>
                </a:effectLst>
              </a:rPr>
              <a:t>ICSC 2013 Ohio/West Virginia/Indiana/Western Pennsylvania</a:t>
            </a:r>
          </a:p>
          <a:p>
            <a:pPr eaLnBrk="1" hangingPunct="1"/>
            <a:r>
              <a:rPr lang="en-US" sz="2200" dirty="0" smtClean="0">
                <a:effectLst>
                  <a:outerShdw blurRad="50800" dist="38100" dir="2700000" algn="tl" rotWithShape="0">
                    <a:prstClr val="black">
                      <a:alpha val="40000"/>
                    </a:prstClr>
                  </a:outerShdw>
                </a:effectLst>
              </a:rPr>
              <a:t> Idea Exchange</a:t>
            </a:r>
          </a:p>
          <a:p>
            <a:pPr eaLnBrk="1" hangingPunct="1"/>
            <a:r>
              <a:rPr lang="en-US" sz="2200" dirty="0" smtClean="0">
                <a:effectLst>
                  <a:outerShdw blurRad="50800" dist="38100" dir="2700000" algn="tl" rotWithShape="0">
                    <a:prstClr val="black">
                      <a:alpha val="40000"/>
                    </a:prstClr>
                  </a:outerShdw>
                </a:effectLst>
              </a:rPr>
              <a:t>August 2013</a:t>
            </a:r>
            <a:endParaRPr lang="en-US" sz="2200" dirty="0" smtClean="0"/>
          </a:p>
        </p:txBody>
      </p:sp>
      <p:sp>
        <p:nvSpPr>
          <p:cNvPr id="3" name="Rectangle 5"/>
          <p:cNvSpPr>
            <a:spLocks noChangeArrowheads="1"/>
          </p:cNvSpPr>
          <p:nvPr/>
        </p:nvSpPr>
        <p:spPr bwMode="auto">
          <a:xfrm>
            <a:off x="3200400" y="4343400"/>
            <a:ext cx="5275803"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200150" algn="l"/>
              </a:tabLst>
            </a:pPr>
            <a:r>
              <a:rPr kumimoji="0" lang="en-US" sz="1400" b="0" i="0" u="none" strike="noStrike" cap="none" normalizeH="0" baseline="0" dirty="0" smtClean="0">
                <a:ln>
                  <a:noFill/>
                </a:ln>
                <a:solidFill>
                  <a:srgbClr val="808080"/>
                </a:solidFill>
                <a:effectLst/>
                <a:latin typeface="Calibri" pitchFamily="34" charset="0"/>
                <a:ea typeface="Calibri" pitchFamily="34" charset="0"/>
                <a:cs typeface="Calibri" pitchFamily="34" charset="0"/>
              </a:rPr>
              <a:t>Aaron S. Gilbert</a:t>
            </a:r>
            <a:br>
              <a:rPr kumimoji="0" lang="en-US" sz="1400" b="0" i="0" u="none" strike="noStrike" cap="none" normalizeH="0" baseline="0" dirty="0" smtClean="0">
                <a:ln>
                  <a:noFill/>
                </a:ln>
                <a:solidFill>
                  <a:srgbClr val="808080"/>
                </a:solidFill>
                <a:effectLst/>
                <a:latin typeface="Calibri" pitchFamily="34" charset="0"/>
                <a:ea typeface="Calibri" pitchFamily="34" charset="0"/>
                <a:cs typeface="Calibri" pitchFamily="34" charset="0"/>
              </a:rPr>
            </a:br>
            <a:r>
              <a:rPr kumimoji="0" lang="en-US" sz="1400" b="0" i="0" u="none" strike="noStrike" cap="none" normalizeH="0" baseline="0" dirty="0" smtClean="0">
                <a:ln>
                  <a:noFill/>
                </a:ln>
                <a:solidFill>
                  <a:srgbClr val="808080"/>
                </a:solidFill>
                <a:effectLst/>
                <a:latin typeface="Calibri" pitchFamily="34" charset="0"/>
                <a:ea typeface="Calibri" pitchFamily="34" charset="0"/>
                <a:cs typeface="Calibri" pitchFamily="34" charset="0"/>
              </a:rPr>
              <a:t>Principal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Bookman Old Style" pitchFamily="18"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Bookman Old Style" pitchFamily="18" charset="0"/>
                <a:ea typeface="Calibri" pitchFamily="34" charset="0"/>
                <a:cs typeface="Times New Roman" pitchFamily="18" charset="0"/>
              </a:rPr>
              <a:t>The Gilbert Group </a:t>
            </a:r>
            <a:r>
              <a:rPr kumimoji="0" lang="en-US" sz="1400" b="0" i="1" u="none" strike="noStrike" cap="none" normalizeH="0" baseline="0" dirty="0" smtClean="0">
                <a:ln>
                  <a:noFill/>
                </a:ln>
                <a:solidFill>
                  <a:srgbClr val="800000"/>
                </a:solidFill>
                <a:effectLst/>
                <a:latin typeface="Bookman Old Style" pitchFamily="18" charset="0"/>
                <a:ea typeface="Calibri" pitchFamily="34" charset="0"/>
                <a:cs typeface="Times New Roman" pitchFamily="18" charset="0"/>
              </a:rPr>
              <a:t>Real Estate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808080"/>
                </a:solidFill>
                <a:effectLst/>
                <a:latin typeface="Calibri" pitchFamily="34" charset="0"/>
                <a:ea typeface="Calibri" pitchFamily="34" charset="0"/>
                <a:cs typeface="Calibri"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08080"/>
                </a:solidFill>
                <a:effectLst/>
                <a:latin typeface="Calibri" pitchFamily="34" charset="0"/>
                <a:ea typeface="Calibri" pitchFamily="34" charset="0"/>
                <a:cs typeface="Calibri" pitchFamily="34" charset="0"/>
              </a:rPr>
              <a:t>203 East Broad Street</a:t>
            </a:r>
            <a:br>
              <a:rPr kumimoji="0" lang="en-US" sz="1400" b="0" i="0" u="none" strike="noStrike" cap="none" normalizeH="0" baseline="0" dirty="0" smtClean="0">
                <a:ln>
                  <a:noFill/>
                </a:ln>
                <a:solidFill>
                  <a:srgbClr val="808080"/>
                </a:solidFill>
                <a:effectLst/>
                <a:latin typeface="Calibri" pitchFamily="34" charset="0"/>
                <a:ea typeface="Calibri" pitchFamily="34" charset="0"/>
                <a:cs typeface="Calibri" pitchFamily="34" charset="0"/>
              </a:rPr>
            </a:br>
            <a:r>
              <a:rPr kumimoji="0" lang="en-US" sz="1400" b="0" i="0" u="none" strike="noStrike" cap="none" normalizeH="0" baseline="0" dirty="0" smtClean="0">
                <a:ln>
                  <a:noFill/>
                </a:ln>
                <a:solidFill>
                  <a:srgbClr val="808080"/>
                </a:solidFill>
                <a:effectLst/>
                <a:latin typeface="Calibri" pitchFamily="34" charset="0"/>
                <a:ea typeface="Calibri" pitchFamily="34" charset="0"/>
                <a:cs typeface="Calibri" pitchFamily="34" charset="0"/>
              </a:rPr>
              <a:t>Columbus, Ohio 43215</a:t>
            </a:r>
            <a:br>
              <a:rPr kumimoji="0" lang="en-US" sz="1400" b="0" i="0" u="none" strike="noStrike" cap="none" normalizeH="0" baseline="0" dirty="0" smtClean="0">
                <a:ln>
                  <a:noFill/>
                </a:ln>
                <a:solidFill>
                  <a:srgbClr val="808080"/>
                </a:solidFill>
                <a:effectLst/>
                <a:latin typeface="Calibri" pitchFamily="34" charset="0"/>
                <a:ea typeface="Calibri" pitchFamily="34" charset="0"/>
                <a:cs typeface="Calibri" pitchFamily="34" charset="0"/>
              </a:rPr>
            </a:br>
            <a:r>
              <a:rPr kumimoji="0" lang="en-US" sz="1400" b="0" i="0" u="none" strike="noStrike" cap="none" normalizeH="0" baseline="0" dirty="0" smtClean="0">
                <a:ln>
                  <a:noFill/>
                </a:ln>
                <a:solidFill>
                  <a:srgbClr val="808080"/>
                </a:solidFill>
                <a:effectLst/>
                <a:latin typeface="Calibri" pitchFamily="34" charset="0"/>
                <a:ea typeface="Calibri" pitchFamily="34" charset="0"/>
                <a:cs typeface="Calibri" pitchFamily="34" charset="0"/>
              </a:rPr>
              <a:t>614.228.2222 | 800.783.9568 | Fax 614.228.5325 | Cell 614.537.6644</a:t>
            </a:r>
            <a:br>
              <a:rPr kumimoji="0" lang="en-US" sz="1400" b="0" i="0" u="none" strike="noStrike" cap="none" normalizeH="0" baseline="0" dirty="0" smtClean="0">
                <a:ln>
                  <a:noFill/>
                </a:ln>
                <a:solidFill>
                  <a:srgbClr val="808080"/>
                </a:solidFill>
                <a:effectLst/>
                <a:latin typeface="Calibri" pitchFamily="34" charset="0"/>
                <a:ea typeface="Calibri" pitchFamily="34" charset="0"/>
                <a:cs typeface="Calibri" pitchFamily="34" charset="0"/>
              </a:rPr>
            </a:br>
            <a:r>
              <a:rPr kumimoji="0" lang="en-US" sz="1400" b="0" i="0" strike="noStrike" cap="none" normalizeH="0" baseline="0" dirty="0" smtClean="0">
                <a:ln>
                  <a:noFill/>
                </a:ln>
                <a:solidFill>
                  <a:srgbClr val="9B1D21"/>
                </a:solidFill>
                <a:effectLst/>
                <a:latin typeface="Calibri" pitchFamily="34" charset="0"/>
                <a:ea typeface="Calibri" pitchFamily="34" charset="0"/>
                <a:cs typeface="Calibri" pitchFamily="34" charset="0"/>
              </a:rPr>
              <a:t>agilbert@gilbertgrouprealestate.com | GilbertGroupRealEstate.com</a:t>
            </a:r>
            <a:r>
              <a:rPr kumimoji="0" lang="en-US" sz="900" b="0" i="0" u="none" strike="noStrike" cap="none" normalizeH="0" baseline="0" dirty="0" smtClean="0">
                <a:ln>
                  <a:noFill/>
                </a:ln>
                <a:solidFill>
                  <a:srgbClr val="9B1D21"/>
                </a:solidFill>
                <a:effectLst/>
                <a:latin typeface="Calibri" pitchFamily="34" charset="0"/>
                <a:ea typeface="Calibri" pitchFamily="34" charset="0"/>
                <a:cs typeface="Calibri" pitchFamily="34" charset="0"/>
              </a:rPr>
              <a:t> </a:t>
            </a:r>
            <a:endParaRPr kumimoji="0" lang="en-US" sz="600" b="0" i="0" u="none" strike="noStrike" cap="none" normalizeH="0" baseline="0" dirty="0" smtClean="0">
              <a:ln>
                <a:noFill/>
              </a:ln>
              <a:solidFill>
                <a:srgbClr val="9B1D21"/>
              </a:solidFill>
              <a:effectLst/>
              <a:latin typeface="Arial" pitchFamily="34" charset="0"/>
              <a:cs typeface="Arial" pitchFamily="34" charset="0"/>
            </a:endParaRPr>
          </a:p>
        </p:txBody>
      </p:sp>
      <p:sp>
        <p:nvSpPr>
          <p:cNvPr id="6" name="Rectangle 6"/>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7E7E83"/>
                </a:solidFill>
                <a:effectLst/>
                <a:latin typeface="Times New Roman" pitchFamily="18" charset="0"/>
                <a:ea typeface="Calibri" pitchFamily="34" charset="0"/>
                <a:cs typeface="Cambria"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1457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7E7E83"/>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7E7E83"/>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0"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rgbClr val="7E7E83"/>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0" y="6172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400"/>
          </a:p>
        </p:txBody>
      </p:sp>
      <p:sp>
        <p:nvSpPr>
          <p:cNvPr id="6" name="Rectangle 4"/>
          <p:cNvSpPr txBox="1">
            <a:spLocks noChangeAspect="1" noChangeArrowheads="1"/>
          </p:cNvSpPr>
          <p:nvPr/>
        </p:nvSpPr>
        <p:spPr bwMode="auto">
          <a:xfrm>
            <a:off x="106680" y="1905000"/>
            <a:ext cx="8961120" cy="896112"/>
          </a:xfrm>
          <a:prstGeom prst="rect">
            <a:avLst/>
          </a:prstGeom>
          <a:noFill/>
          <a:ln w="9525">
            <a:noFill/>
            <a:miter lim="800000"/>
            <a:headEnd/>
            <a:tailEnd/>
          </a:ln>
        </p:spPr>
        <p:txBody>
          <a:bodyPr anchor="ctr">
            <a:prstTxWarp prst="textChevron">
              <a:avLst/>
            </a:prstTxWarp>
          </a:bodyPr>
          <a:lstStyle/>
          <a:p>
            <a:pPr algn="ctr">
              <a:spcAft>
                <a:spcPct val="30000"/>
              </a:spcAft>
              <a:defRPr/>
            </a:pPr>
            <a:r>
              <a:rPr lang="en-US" sz="4400" b="1" kern="0" dirty="0">
                <a:solidFill>
                  <a:schemeClr val="tx2"/>
                </a:solidFill>
              </a:rPr>
              <a:t>2013/2014</a:t>
            </a:r>
            <a:r>
              <a:rPr lang="en-US" sz="4400" b="1" kern="0" dirty="0" smtClean="0">
                <a:solidFill>
                  <a:schemeClr val="tx2"/>
                </a:solidFill>
                <a:latin typeface="+mj-lt"/>
                <a:ea typeface="+mj-ea"/>
                <a:cs typeface="+mj-cs"/>
              </a:rPr>
              <a:t> </a:t>
            </a:r>
            <a:r>
              <a:rPr lang="en-US" sz="4400" b="1" kern="0" dirty="0">
                <a:solidFill>
                  <a:schemeClr val="tx2"/>
                </a:solidFill>
                <a:latin typeface="+mj-lt"/>
                <a:ea typeface="+mj-ea"/>
                <a:cs typeface="+mj-cs"/>
              </a:rPr>
              <a:t>Retailers Expanding</a:t>
            </a:r>
          </a:p>
        </p:txBody>
      </p:sp>
      <p:sp>
        <p:nvSpPr>
          <p:cNvPr id="4" name="Rectangle 3"/>
          <p:cNvSpPr>
            <a:spLocks noGrp="1" noChangeArrowheads="1"/>
          </p:cNvSpPr>
          <p:nvPr>
            <p:ph type="subTitle" idx="1"/>
          </p:nvPr>
        </p:nvSpPr>
        <p:spPr>
          <a:xfrm>
            <a:off x="106680" y="3124200"/>
            <a:ext cx="8961120" cy="3657600"/>
          </a:xfrm>
        </p:spPr>
        <p:txBody>
          <a:bodyPr>
            <a:prstTxWarp prst="textStop">
              <a:avLst/>
            </a:prstTxWarp>
          </a:bodyPr>
          <a:lstStyle/>
          <a:p>
            <a:pPr eaLnBrk="1" hangingPunct="1">
              <a:defRPr/>
            </a:pPr>
            <a:r>
              <a:rPr lang="en-US" sz="3000" b="1" u="sng" dirty="0">
                <a:effectLst>
                  <a:outerShdw blurRad="38100" dist="38100" dir="2700000" algn="tl">
                    <a:srgbClr val="000000">
                      <a:alpha val="43137"/>
                    </a:srgbClr>
                  </a:outerShdw>
                </a:effectLst>
                <a:cs typeface="+mn-cs"/>
              </a:rPr>
              <a:t>Expanding Retailers/Restaurateurs</a:t>
            </a:r>
          </a:p>
          <a:p>
            <a:pPr eaLnBrk="1" hangingPunct="1">
              <a:defRPr/>
            </a:pPr>
            <a:endParaRPr lang="en-US" sz="3000" b="1" dirty="0">
              <a:effectLst>
                <a:outerShdw blurRad="38100" dist="38100" dir="2700000" algn="tl">
                  <a:srgbClr val="000000">
                    <a:alpha val="43137"/>
                  </a:srgbClr>
                </a:outerShdw>
              </a:effectLst>
              <a:cs typeface="+mn-cs"/>
            </a:endParaRPr>
          </a:p>
          <a:p>
            <a:pPr eaLnBrk="1" hangingPunct="1">
              <a:defRPr/>
            </a:pPr>
            <a:r>
              <a:rPr lang="en-US" sz="2500" b="1" dirty="0">
                <a:effectLst>
                  <a:outerShdw blurRad="38100" dist="38100" dir="2700000" algn="tl">
                    <a:srgbClr val="000000">
                      <a:alpha val="43137"/>
                    </a:srgbClr>
                  </a:outerShdw>
                </a:effectLst>
                <a:cs typeface="+mn-cs"/>
              </a:rPr>
              <a:t>For further detail on a specific tenant shown please visit the ICSC website for contact and site expansion information</a:t>
            </a:r>
          </a:p>
          <a:p>
            <a:pPr eaLnBrk="1" hangingPunct="1">
              <a:defRPr/>
            </a:pPr>
            <a:endParaRPr lang="en-US" sz="2200" dirty="0">
              <a:cs typeface="+mn-cs"/>
            </a:endParaRPr>
          </a:p>
          <a:p>
            <a:pPr eaLnBrk="1" hangingPunct="1">
              <a:defRPr/>
            </a:pPr>
            <a:endParaRPr lang="en-US" sz="2200" dirty="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81263" y="2407837"/>
            <a:ext cx="8986537" cy="43739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p:cNvSpPr txBox="1">
            <a:spLocks noChangeArrowheads="1"/>
          </p:cNvSpPr>
          <p:nvPr/>
        </p:nvSpPr>
        <p:spPr bwMode="auto">
          <a:xfrm>
            <a:off x="0" y="1524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600" kern="0" dirty="0" smtClean="0">
                <a:effectLst>
                  <a:outerShdw blurRad="60007" dist="310007" dir="7680000" sy="30000" kx="1300200" algn="ctr" rotWithShape="0">
                    <a:prstClr val="black">
                      <a:alpha val="32000"/>
                    </a:prstClr>
                  </a:outerShdw>
                </a:effectLst>
              </a:rPr>
              <a:t>Retailers New to Market</a:t>
            </a:r>
            <a:endParaRPr lang="en-US" sz="3600" kern="0" dirty="0">
              <a:effectLst>
                <a:outerShdw blurRad="60007" dist="310007" dir="7680000" sy="30000" kx="1300200" algn="ctr" rotWithShape="0">
                  <a:prstClr val="black">
                    <a:alpha val="32000"/>
                  </a:prstClr>
                </a:outerShdw>
              </a:effectLst>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9310" y="4770120"/>
            <a:ext cx="1551305" cy="6400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 name="Picture 26"/>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228600" y="2590800"/>
            <a:ext cx="1635567" cy="8229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1354" y="4594818"/>
            <a:ext cx="1828801" cy="6400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84" name="Picture 16383"/>
          <p:cNvPicPr>
            <a:picLocks noChangeAspect="1"/>
          </p:cNvPicPr>
          <p:nvPr/>
        </p:nvPicPr>
        <p:blipFill rotWithShape="1">
          <a:blip r:embed="rId6">
            <a:extLst>
              <a:ext uri="{28A0092B-C50C-407E-A947-70E740481C1C}">
                <a14:useLocalDpi xmlns:a14="http://schemas.microsoft.com/office/drawing/2010/main"/>
              </a:ext>
            </a:extLst>
          </a:blip>
          <a:srcRect l="8245" t="15064" r="8010" b="14423"/>
          <a:stretch/>
        </p:blipFill>
        <p:spPr>
          <a:xfrm>
            <a:off x="704850" y="3657600"/>
            <a:ext cx="1800226" cy="8382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88" name="Picture 16387"/>
          <p:cNvPicPr>
            <a:picLocks noChangeAspect="1"/>
          </p:cNvPicPr>
          <p:nvPr/>
        </p:nvPicPr>
        <p:blipFill rotWithShape="1">
          <a:blip r:embed="rId7">
            <a:extLst>
              <a:ext uri="{28A0092B-C50C-407E-A947-70E740481C1C}">
                <a14:useLocalDpi xmlns:a14="http://schemas.microsoft.com/office/drawing/2010/main"/>
              </a:ext>
            </a:extLst>
          </a:blip>
          <a:srcRect l="5346" t="4781" r="6604" b="13834"/>
          <a:stretch/>
        </p:blipFill>
        <p:spPr>
          <a:xfrm>
            <a:off x="628210" y="5638800"/>
            <a:ext cx="1978609" cy="9144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62400" y="2743200"/>
            <a:ext cx="1069676" cy="4572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91400" y="3413760"/>
            <a:ext cx="1558046" cy="7315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550920" y="5554980"/>
            <a:ext cx="2011680" cy="10058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00400" y="3581400"/>
            <a:ext cx="1645920" cy="8229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73756" y="2667000"/>
            <a:ext cx="2703444" cy="4572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rotWithShape="1">
          <a:blip r:embed="rId13" cstate="screen">
            <a:extLst>
              <a:ext uri="{28A0092B-C50C-407E-A947-70E740481C1C}">
                <a14:useLocalDpi xmlns:a14="http://schemas.microsoft.com/office/drawing/2010/main"/>
              </a:ext>
            </a:extLst>
          </a:blip>
          <a:srcRect t="11069" b="13410"/>
          <a:stretch/>
        </p:blipFill>
        <p:spPr>
          <a:xfrm>
            <a:off x="2438400" y="2514600"/>
            <a:ext cx="1210791" cy="9144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477000" y="5486400"/>
            <a:ext cx="2289976" cy="9144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436108" y="3657600"/>
            <a:ext cx="1650492" cy="6400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769113" y="4666297"/>
            <a:ext cx="2613746"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233509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 name="Rectangle 16413"/>
          <p:cNvSpPr/>
          <p:nvPr/>
        </p:nvSpPr>
        <p:spPr>
          <a:xfrm>
            <a:off x="76200" y="2286000"/>
            <a:ext cx="8986537" cy="43481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p:cNvSpPr txBox="1">
            <a:spLocks noChangeArrowheads="1"/>
          </p:cNvSpPr>
          <p:nvPr/>
        </p:nvSpPr>
        <p:spPr bwMode="auto">
          <a:xfrm>
            <a:off x="0" y="1524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600" dirty="0" smtClean="0">
                <a:effectLst>
                  <a:outerShdw blurRad="60007" dist="310007" dir="7680000" sy="30000" kx="1300200" algn="ctr" rotWithShape="0">
                    <a:prstClr val="black">
                      <a:alpha val="32000"/>
                    </a:prstClr>
                  </a:outerShdw>
                </a:effectLst>
              </a:rPr>
              <a:t>Retailers Expanding </a:t>
            </a:r>
            <a:r>
              <a:rPr lang="en-US" sz="3600" dirty="0">
                <a:effectLst>
                  <a:outerShdw blurRad="60007" dist="310007" dir="7680000" sy="30000" kx="1300200" algn="ctr" rotWithShape="0">
                    <a:prstClr val="black">
                      <a:alpha val="32000"/>
                    </a:prstClr>
                  </a:outerShdw>
                </a:effectLst>
              </a:rPr>
              <a:t>i</a:t>
            </a:r>
            <a:r>
              <a:rPr lang="en-US" sz="3600" dirty="0" smtClean="0">
                <a:effectLst>
                  <a:outerShdw blurRad="60007" dist="310007" dir="7680000" sy="30000" kx="1300200" algn="ctr" rotWithShape="0">
                    <a:prstClr val="black">
                      <a:alpha val="32000"/>
                    </a:prstClr>
                  </a:outerShdw>
                </a:effectLst>
              </a:rPr>
              <a:t>n Market</a:t>
            </a:r>
            <a:endParaRPr lang="en-US" sz="3600" kern="0" dirty="0">
              <a:effectLst>
                <a:outerShdw blurRad="60007" dist="310007" dir="7680000" sy="30000" kx="1300200" algn="ctr" rotWithShape="0">
                  <a:prstClr val="black">
                    <a:alpha val="32000"/>
                  </a:prstClr>
                </a:outerShdw>
              </a:effectLst>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9146" t="19351" r="9656"/>
          <a:stretch/>
        </p:blipFill>
        <p:spPr>
          <a:xfrm>
            <a:off x="1850324" y="5278950"/>
            <a:ext cx="1731076"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85" name="Picture 1638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3672840"/>
            <a:ext cx="1194618"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87" name="Picture 1638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7400" y="6172200"/>
            <a:ext cx="1545149" cy="2743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89" name="Picture 1638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585" y="3081224"/>
            <a:ext cx="1178561" cy="2743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92" name="Picture 1639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79229" y="2969897"/>
            <a:ext cx="924143" cy="2743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t="18111" b="17741"/>
          <a:stretch/>
        </p:blipFill>
        <p:spPr>
          <a:xfrm>
            <a:off x="295187" y="2501640"/>
            <a:ext cx="570181"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 name="Picture 5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79029" y="3749040"/>
            <a:ext cx="1393371"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10838" r="10838"/>
          <a:stretch/>
        </p:blipFill>
        <p:spPr>
          <a:xfrm>
            <a:off x="4539071" y="2438400"/>
            <a:ext cx="897775"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71800" y="5943600"/>
            <a:ext cx="341141" cy="4572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0781" y="5410200"/>
            <a:ext cx="1042278"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4836" y="4876800"/>
            <a:ext cx="1613446"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rotWithShape="1">
          <a:blip r:embed="rId12">
            <a:extLst>
              <a:ext uri="{28A0092B-C50C-407E-A947-70E740481C1C}">
                <a14:useLocalDpi xmlns:a14="http://schemas.microsoft.com/office/drawing/2010/main"/>
              </a:ext>
            </a:extLst>
          </a:blip>
          <a:srcRect r="31317"/>
          <a:stretch/>
        </p:blipFill>
        <p:spPr>
          <a:xfrm>
            <a:off x="2855232" y="2514600"/>
            <a:ext cx="1452335" cy="43815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684535" y="2399927"/>
            <a:ext cx="1280160"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553720" y="6267450"/>
            <a:ext cx="1503680" cy="1828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096000" y="5638800"/>
            <a:ext cx="2077828"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677738" y="5928360"/>
            <a:ext cx="732462"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426051" y="5836920"/>
            <a:ext cx="1069749" cy="1828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Picture 1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281895" y="5760720"/>
            <a:ext cx="633505" cy="6400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664515" y="6172200"/>
            <a:ext cx="614477" cy="2743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17"/>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245608" y="5425440"/>
            <a:ext cx="621792"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699574" y="3101173"/>
            <a:ext cx="1396249"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19"/>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5943600" y="3376408"/>
            <a:ext cx="661434"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Picture 2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895600" y="4663440"/>
            <a:ext cx="1672046"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 name="Picture 27"/>
          <p:cNvPicPr>
            <a:picLocks noChangeAspect="1"/>
          </p:cNvPicPr>
          <p:nvPr/>
        </p:nvPicPr>
        <p:blipFill rotWithShape="1">
          <a:blip r:embed="rId24" cstate="screen">
            <a:extLst>
              <a:ext uri="{28A0092B-C50C-407E-A947-70E740481C1C}">
                <a14:useLocalDpi xmlns:a14="http://schemas.microsoft.com/office/drawing/2010/main"/>
              </a:ext>
            </a:extLst>
          </a:blip>
          <a:srcRect t="35071" b="32465"/>
          <a:stretch/>
        </p:blipFill>
        <p:spPr>
          <a:xfrm>
            <a:off x="8128870" y="2422788"/>
            <a:ext cx="822960" cy="26717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9" name="Picture 28"/>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95187" y="4330371"/>
            <a:ext cx="1729370"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 name="Picture 29"/>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4018280" y="4152733"/>
            <a:ext cx="934720" cy="1828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1" name="Picture 30"/>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802900" y="5228698"/>
            <a:ext cx="1213253"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84" name="Picture 16383"/>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228600" y="6019800"/>
            <a:ext cx="1335819" cy="1828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90" name="Picture 16389"/>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6324600" y="4282440"/>
            <a:ext cx="1599773"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91" name="Picture 16390"/>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7923755" y="4970606"/>
            <a:ext cx="1013291"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93" name="Picture 16392"/>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2194777" y="5974080"/>
            <a:ext cx="640080" cy="4572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95" name="Picture 16394"/>
          <p:cNvPicPr>
            <a:picLocks noChangeAspect="1"/>
          </p:cNvPicPr>
          <p:nvPr/>
        </p:nvPicPr>
        <p:blipFill rotWithShape="1">
          <a:blip r:embed="rId32">
            <a:extLst>
              <a:ext uri="{28A0092B-C50C-407E-A947-70E740481C1C}">
                <a14:useLocalDpi xmlns:a14="http://schemas.microsoft.com/office/drawing/2010/main"/>
              </a:ext>
            </a:extLst>
          </a:blip>
          <a:srcRect r="22749"/>
          <a:stretch/>
        </p:blipFill>
        <p:spPr>
          <a:xfrm>
            <a:off x="4038600" y="2971800"/>
            <a:ext cx="1453129"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96" name="Picture 16395"/>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6019800" y="4876800"/>
            <a:ext cx="799303" cy="6400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98" name="Picture 16397"/>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7086600" y="4800600"/>
            <a:ext cx="588110" cy="6400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399" name="Picture 16398"/>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5823857" y="2834640"/>
            <a:ext cx="653143"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400" name="Picture 16399"/>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8229600" y="3124200"/>
            <a:ext cx="691288"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402" name="Picture 16401"/>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8077200" y="3962400"/>
            <a:ext cx="880303"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403" name="Picture 16402"/>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5243689" y="3977640"/>
            <a:ext cx="699911"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408" name="Picture 16407"/>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2667000" y="3139440"/>
            <a:ext cx="1122219" cy="4572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409" name="Picture 16408"/>
          <p:cNvPicPr>
            <a:picLocks noChangeAspect="1"/>
          </p:cNvPicPr>
          <p:nvPr/>
        </p:nvPicPr>
        <p:blipFill rotWithShape="1">
          <a:blip r:embed="rId40" cstate="screen">
            <a:extLst>
              <a:ext uri="{28A0092B-C50C-407E-A947-70E740481C1C}">
                <a14:useLocalDpi xmlns:a14="http://schemas.microsoft.com/office/drawing/2010/main"/>
              </a:ext>
            </a:extLst>
          </a:blip>
          <a:srcRect l="4776" t="12720" r="3785" b="12857"/>
          <a:stretch/>
        </p:blipFill>
        <p:spPr>
          <a:xfrm>
            <a:off x="1542779" y="3429000"/>
            <a:ext cx="743221" cy="4572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410" name="Picture 16409"/>
          <p:cNvPicPr>
            <a:picLocks noChangeAspect="1"/>
          </p:cNvPicPr>
          <p:nvPr/>
        </p:nvPicPr>
        <p:blipFill rotWithShape="1">
          <a:blip r:embed="rId41" cstate="screen">
            <a:extLst>
              <a:ext uri="{28A0092B-C50C-407E-A947-70E740481C1C}">
                <a14:useLocalDpi xmlns:a14="http://schemas.microsoft.com/office/drawing/2010/main"/>
              </a:ext>
            </a:extLst>
          </a:blip>
          <a:srcRect t="20503" b="33909"/>
          <a:stretch/>
        </p:blipFill>
        <p:spPr>
          <a:xfrm>
            <a:off x="2133600" y="4191000"/>
            <a:ext cx="1665703" cy="4572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412" name="Picture 16411"/>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5606537" y="2377440"/>
            <a:ext cx="861791"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413" name="Picture 16412"/>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2133600" y="4815840"/>
            <a:ext cx="532908"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7" name="Picture 12" descr="http://1.bp.blogspot.com/_51R0-rjOKms/TKY7gcdrsXI/AAAAAAAAAkQ/ppuvnjb63dU/s1600/hg-logo-0904-201sm-725393.jpg"/>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1083297" y="2453640"/>
            <a:ext cx="1583703"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 name="Picture 1"/>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4884202" y="3352800"/>
            <a:ext cx="830798" cy="4572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rotWithShape="1">
          <a:blip r:embed="rId46">
            <a:extLst>
              <a:ext uri="{28A0092B-C50C-407E-A947-70E740481C1C}">
                <a14:useLocalDpi xmlns:a14="http://schemas.microsoft.com/office/drawing/2010/main"/>
              </a:ext>
            </a:extLst>
          </a:blip>
          <a:srcRect t="41182" b="43782"/>
          <a:stretch/>
        </p:blipFill>
        <p:spPr>
          <a:xfrm>
            <a:off x="2438400" y="3691890"/>
            <a:ext cx="2181225" cy="31507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47">
            <a:extLst>
              <a:ext uri="{28A0092B-C50C-407E-A947-70E740481C1C}">
                <a14:useLocalDpi xmlns:a14="http://schemas.microsoft.com/office/drawing/2010/main"/>
              </a:ext>
            </a:extLst>
          </a:blip>
          <a:stretch>
            <a:fillRect/>
          </a:stretch>
        </p:blipFill>
        <p:spPr>
          <a:xfrm>
            <a:off x="4933544" y="4495800"/>
            <a:ext cx="933856"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04906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1263" y="2407837"/>
            <a:ext cx="8986537" cy="43739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p:cNvSpPr txBox="1">
            <a:spLocks noChangeArrowheads="1"/>
          </p:cNvSpPr>
          <p:nvPr/>
        </p:nvSpPr>
        <p:spPr bwMode="auto">
          <a:xfrm>
            <a:off x="0" y="1524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600" dirty="0" smtClean="0">
                <a:effectLst>
                  <a:outerShdw blurRad="60007" dist="310007" dir="7680000" sy="30000" kx="1300200" algn="ctr" rotWithShape="0">
                    <a:prstClr val="black">
                      <a:alpha val="32000"/>
                    </a:prstClr>
                  </a:outerShdw>
                </a:effectLst>
              </a:rPr>
              <a:t>Restaurants New to Market</a:t>
            </a:r>
            <a:endParaRPr lang="en-US" sz="3600" kern="0" dirty="0">
              <a:effectLst>
                <a:outerShdw blurRad="60007" dist="310007" dir="7680000" sy="30000" kx="1300200" algn="ctr" rotWithShape="0">
                  <a:prstClr val="black">
                    <a:alpha val="32000"/>
                  </a:prstClr>
                </a:outerShdw>
              </a:effectLst>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8200" y="5334000"/>
            <a:ext cx="1188720" cy="11887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t="19170" b="20304"/>
          <a:stretch/>
        </p:blipFill>
        <p:spPr>
          <a:xfrm>
            <a:off x="6965555" y="4614461"/>
            <a:ext cx="1866900" cy="87630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70357" y1="12000" x2="63214" y2="20000"/>
                        <a14:foregroundMark x1="87857" y1="8800" x2="82500" y2="11200"/>
                        <a14:foregroundMark x1="81429" y1="12800" x2="77500" y2="18400"/>
                        <a14:foregroundMark x1="79643" y1="19200" x2="78929" y2="28800"/>
                        <a14:foregroundMark x1="80000" y1="31200" x2="86786" y2="31200"/>
                        <a14:foregroundMark x1="48571" y1="64800" x2="53571" y2="36800"/>
                        <a14:foregroundMark x1="46786" y1="40000" x2="44286" y2="57600"/>
                        <a14:foregroundMark x1="38214" y1="61600" x2="39643" y2="43200"/>
                        <a14:foregroundMark x1="43929" y1="42400" x2="19286" y2="50400"/>
                        <a14:foregroundMark x1="88214" y1="48000" x2="48571" y2="49600"/>
                        <a14:foregroundMark x1="13929" y1="54400" x2="23571" y2="45600"/>
                        <a14:foregroundMark x1="62857" y1="36800" x2="83929" y2="36000"/>
                        <a14:foregroundMark x1="69643" y1="18400" x2="69643" y2="18400"/>
                        <a14:foregroundMark x1="88571" y1="7200" x2="88571" y2="7200"/>
                        <a14:foregroundMark x1="60357" y1="18400" x2="72500" y2="9600"/>
                        <a14:foregroundMark x1="78929" y1="7200" x2="90000" y2="800"/>
                        <a14:foregroundMark x1="88214" y1="13600" x2="90000" y2="800"/>
                      </a14:backgroundRemoval>
                    </a14:imgEffect>
                  </a14:imgLayer>
                </a14:imgProps>
              </a:ext>
              <a:ext uri="{28A0092B-C50C-407E-A947-70E740481C1C}">
                <a14:useLocalDpi xmlns:a14="http://schemas.microsoft.com/office/drawing/2010/main"/>
              </a:ext>
            </a:extLst>
          </a:blip>
          <a:srcRect t="1" b="-8480"/>
          <a:stretch/>
        </p:blipFill>
        <p:spPr>
          <a:xfrm>
            <a:off x="7162800" y="2536825"/>
            <a:ext cx="1510511" cy="7315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0220" y="3611880"/>
            <a:ext cx="2026580" cy="7315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3" descr="http://1.bp.blogspot.com/_k9mUv3KvFh0/TKYOlusSP-I/AAAAAAAACG0/dO_W620UOCk/s1600/SmashburgerLogo.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09800" y="2557145"/>
            <a:ext cx="1672235" cy="731520"/>
          </a:xfrm>
          <a:prstGeom prst="rect">
            <a:avLst/>
          </a:prstGeom>
          <a:solidFill>
            <a:srgbClr val="FFFFFF">
              <a:shade val="85000"/>
            </a:srgbClr>
          </a:solidFill>
          <a:ln w="9525">
            <a:no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04800" y="5288280"/>
            <a:ext cx="1239666" cy="11887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48510" y="3698156"/>
            <a:ext cx="1533525" cy="381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51461" y="2527300"/>
            <a:ext cx="1291771" cy="9144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752600" y="5624153"/>
            <a:ext cx="2296807" cy="8229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p:cNvPicPr>
            <a:picLocks noChangeAspect="1"/>
          </p:cNvPicPr>
          <p:nvPr/>
        </p:nvPicPr>
        <p:blipFill rotWithShape="1">
          <a:blip r:embed="rId12">
            <a:extLst>
              <a:ext uri="{28A0092B-C50C-407E-A947-70E740481C1C}">
                <a14:useLocalDpi xmlns:a14="http://schemas.microsoft.com/office/drawing/2010/main"/>
              </a:ext>
            </a:extLst>
          </a:blip>
          <a:srcRect l="23745" t="18183" r="25676" b="17487"/>
          <a:stretch/>
        </p:blipFill>
        <p:spPr>
          <a:xfrm>
            <a:off x="2562225" y="4267200"/>
            <a:ext cx="1247775" cy="11887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13567" y="3896995"/>
            <a:ext cx="1097280" cy="10972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4363597" y="2527300"/>
            <a:ext cx="2218178" cy="10058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rotWithShape="1">
          <a:blip r:embed="rId15">
            <a:extLst>
              <a:ext uri="{28A0092B-C50C-407E-A947-70E740481C1C}">
                <a14:useLocalDpi xmlns:a14="http://schemas.microsoft.com/office/drawing/2010/main"/>
              </a:ext>
            </a:extLst>
          </a:blip>
          <a:srcRect t="13902" b="13317"/>
          <a:stretch/>
        </p:blipFill>
        <p:spPr>
          <a:xfrm>
            <a:off x="7086600" y="5715000"/>
            <a:ext cx="1507655" cy="9144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rotWithShape="1">
          <a:blip r:embed="rId16">
            <a:extLst>
              <a:ext uri="{28A0092B-C50C-407E-A947-70E740481C1C}">
                <a14:useLocalDpi xmlns:a14="http://schemas.microsoft.com/office/drawing/2010/main"/>
              </a:ext>
            </a:extLst>
          </a:blip>
          <a:srcRect b="28241"/>
          <a:stretch/>
        </p:blipFill>
        <p:spPr>
          <a:xfrm>
            <a:off x="4008120" y="4057650"/>
            <a:ext cx="2468880" cy="59055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52102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6200" y="2357437"/>
            <a:ext cx="8986537" cy="439388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p:cNvSpPr txBox="1">
            <a:spLocks noChangeArrowheads="1"/>
          </p:cNvSpPr>
          <p:nvPr/>
        </p:nvSpPr>
        <p:spPr bwMode="auto">
          <a:xfrm>
            <a:off x="0" y="1524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600" dirty="0" smtClean="0">
                <a:effectLst>
                  <a:outerShdw blurRad="60007" dist="310007" dir="7680000" sy="30000" kx="1300200" algn="ctr" rotWithShape="0">
                    <a:prstClr val="black">
                      <a:alpha val="32000"/>
                    </a:prstClr>
                  </a:outerShdw>
                </a:effectLst>
              </a:rPr>
              <a:t>Restaurants Expanding in Market</a:t>
            </a:r>
            <a:endParaRPr lang="en-US" sz="3600" kern="0" dirty="0">
              <a:effectLst>
                <a:outerShdw blurRad="60007" dist="310007" dir="7680000" sy="30000" kx="1300200" algn="ctr" rotWithShape="0">
                  <a:prstClr val="black">
                    <a:alpha val="32000"/>
                  </a:prstClr>
                </a:outerShdw>
              </a:effectLst>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1442" y="2575560"/>
            <a:ext cx="1410789"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552" y="2497455"/>
            <a:ext cx="911248"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4038600"/>
            <a:ext cx="879023"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9" descr="http://www.franchisehelp.com/wp-content/uploads/2012/01/gigis-cupcakes-franchise-opportunitie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41461" y="5180709"/>
            <a:ext cx="977631" cy="731520"/>
          </a:xfrm>
          <a:prstGeom prst="rect">
            <a:avLst/>
          </a:prstGeom>
          <a:solidFill>
            <a:srgbClr val="FFFFFF">
              <a:shade val="85000"/>
            </a:srgbClr>
          </a:solidFill>
          <a:ln w="9525">
            <a:no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4" name="Picture 15" descr="http://saaz.infojunky.net/WoSBE/user_images/lizard%20new.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07695" y="5638800"/>
            <a:ext cx="1070172" cy="914400"/>
          </a:xfrm>
          <a:prstGeom prst="rect">
            <a:avLst/>
          </a:prstGeom>
          <a:solidFill>
            <a:srgbClr val="FFFFFF">
              <a:shade val="85000"/>
            </a:srgbClr>
          </a:solidFill>
          <a:ln w="9525">
            <a:no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72200" y="3505200"/>
            <a:ext cx="942111" cy="7315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07771" y="4373880"/>
            <a:ext cx="1737360"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74652" y="5181600"/>
            <a:ext cx="943277"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rotWithShape="1">
          <a:blip r:embed="rId10" cstate="screen">
            <a:extLst>
              <a:ext uri="{28A0092B-C50C-407E-A947-70E740481C1C}">
                <a14:useLocalDpi xmlns:a14="http://schemas.microsoft.com/office/drawing/2010/main"/>
              </a:ext>
            </a:extLst>
          </a:blip>
          <a:srcRect b="43550"/>
          <a:stretch/>
        </p:blipFill>
        <p:spPr>
          <a:xfrm>
            <a:off x="1676400" y="6054090"/>
            <a:ext cx="1326251"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93931" y="3396613"/>
            <a:ext cx="835019"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77953" y="5180709"/>
            <a:ext cx="1053254"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04254" y="4191000"/>
            <a:ext cx="1386746" cy="7315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Picture 1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494515" y="2438400"/>
            <a:ext cx="1219200"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371600" y="5212080"/>
            <a:ext cx="1685463" cy="7315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28600" y="4572000"/>
            <a:ext cx="1024128" cy="7315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19"/>
          <p:cNvPicPr>
            <a:picLocks noChangeAspect="1"/>
          </p:cNvPicPr>
          <p:nvPr/>
        </p:nvPicPr>
        <p:blipFill rotWithShape="1">
          <a:blip r:embed="rId17" cstate="screen">
            <a:extLst>
              <a:ext uri="{28A0092B-C50C-407E-A947-70E740481C1C}">
                <a14:useLocalDpi xmlns:a14="http://schemas.microsoft.com/office/drawing/2010/main"/>
              </a:ext>
            </a:extLst>
          </a:blip>
          <a:srcRect t="6047" b="15428"/>
          <a:stretch/>
        </p:blipFill>
        <p:spPr>
          <a:xfrm>
            <a:off x="1593255" y="4038600"/>
            <a:ext cx="872222" cy="9144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Picture 21"/>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724400" y="3368040"/>
            <a:ext cx="664953" cy="8229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 name="Picture 2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43000" y="3230880"/>
            <a:ext cx="1490998" cy="7315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Picture 23"/>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096000" y="2590800"/>
            <a:ext cx="1325295" cy="64008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24"/>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943600" y="4526280"/>
            <a:ext cx="1024128" cy="7315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6" name="Picture 25"/>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229600" y="5867400"/>
            <a:ext cx="734786" cy="7315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 name="Picture 27"/>
          <p:cNvPicPr>
            <a:picLocks noChangeAspect="1"/>
          </p:cNvPicPr>
          <p:nvPr/>
        </p:nvPicPr>
        <p:blipFill rotWithShape="1">
          <a:blip r:embed="rId23" cstate="screen">
            <a:extLst>
              <a:ext uri="{28A0092B-C50C-407E-A947-70E740481C1C}">
                <a14:useLocalDpi xmlns:a14="http://schemas.microsoft.com/office/drawing/2010/main"/>
              </a:ext>
            </a:extLst>
          </a:blip>
          <a:srcRect t="10222" b="8756"/>
          <a:stretch/>
        </p:blipFill>
        <p:spPr>
          <a:xfrm>
            <a:off x="3209053" y="2571750"/>
            <a:ext cx="677147"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9" name="Picture 28"/>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555166" y="4404360"/>
            <a:ext cx="1076706"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 name="Picture 16" descr="http://jwilson.coe.uga.edu/EMAT6680Fa08/Kuzle/Math%20in%20Context/Five%20Guys/five%20guys%20logo.jp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7133361" y="5974080"/>
            <a:ext cx="991259" cy="548640"/>
          </a:xfrm>
          <a:prstGeom prst="rect">
            <a:avLst/>
          </a:prstGeom>
          <a:solidFill>
            <a:srgbClr val="FFFFFF">
              <a:shade val="85000"/>
            </a:srgbClr>
          </a:solidFill>
          <a:ln w="9525">
            <a:no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8" name="Picture 17"/>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382427" y="5638800"/>
            <a:ext cx="731520" cy="73152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1" name="Picture 30"/>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70794" y="3291840"/>
            <a:ext cx="642231"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3" name="Picture 32"/>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7690074" y="2514600"/>
            <a:ext cx="1079051" cy="4572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4" name="Picture 33"/>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3469207" y="5867400"/>
            <a:ext cx="762000" cy="762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7724775" y="3152775"/>
            <a:ext cx="581025" cy="581025"/>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 name="Picture 34"/>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4495800" y="6019800"/>
            <a:ext cx="1256682" cy="54864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 name="Picture 35"/>
          <p:cNvPicPr>
            <a:picLocks noChangeAspect="1"/>
          </p:cNvPicPr>
          <p:nvPr/>
        </p:nvPicPr>
        <p:blipFill rotWithShape="1">
          <a:blip r:embed="rId32" cstate="screen">
            <a:extLst>
              <a:ext uri="{28A0092B-C50C-407E-A947-70E740481C1C}">
                <a14:useLocalDpi xmlns:a14="http://schemas.microsoft.com/office/drawing/2010/main"/>
              </a:ext>
            </a:extLst>
          </a:blip>
          <a:srcRect b="28241"/>
          <a:stretch/>
        </p:blipFill>
        <p:spPr>
          <a:xfrm>
            <a:off x="7315200" y="3825240"/>
            <a:ext cx="1529113" cy="36576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22999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t="9680" b="3281"/>
          <a:stretch/>
        </p:blipFill>
        <p:spPr>
          <a:xfrm>
            <a:off x="377" y="1552574"/>
            <a:ext cx="9143245" cy="5305425"/>
          </a:xfrm>
          <a:prstGeom prst="rect">
            <a:avLst/>
          </a:prstGeom>
        </p:spPr>
      </p:pic>
    </p:spTree>
    <p:extLst>
      <p:ext uri="{BB962C8B-B14F-4D97-AF65-F5344CB8AC3E}">
        <p14:creationId xmlns:p14="http://schemas.microsoft.com/office/powerpoint/2010/main" val="3767223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410200" y="4038600"/>
            <a:ext cx="3657600" cy="1295400"/>
          </a:xfrm>
          <a:prstGeom prst="ellipse">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074" name="Rectangle 4"/>
          <p:cNvSpPr>
            <a:spLocks noGrp="1" noChangeArrowheads="1"/>
          </p:cNvSpPr>
          <p:nvPr>
            <p:ph type="title"/>
          </p:nvPr>
        </p:nvSpPr>
        <p:spPr>
          <a:xfrm>
            <a:off x="0" y="1590675"/>
            <a:ext cx="9127178" cy="466725"/>
          </a:xfrm>
        </p:spPr>
        <p:txBody>
          <a:bodyPr/>
          <a:lstStyle/>
          <a:p>
            <a:r>
              <a:rPr lang="en-US" sz="2800" b="1" dirty="0" smtClean="0">
                <a:effectLst>
                  <a:outerShdw blurRad="60007" dist="310007" dir="7680000" sy="30000" kx="1300200" algn="ctr" rotWithShape="0">
                    <a:prstClr val="black">
                      <a:alpha val="32000"/>
                    </a:prstClr>
                  </a:outerShdw>
                </a:effectLst>
              </a:rPr>
              <a:t>Columbus, Ohio</a:t>
            </a:r>
          </a:p>
        </p:txBody>
      </p:sp>
      <p:sp>
        <p:nvSpPr>
          <p:cNvPr id="2" name="TextBox 1"/>
          <p:cNvSpPr txBox="1"/>
          <p:nvPr/>
        </p:nvSpPr>
        <p:spPr>
          <a:xfrm>
            <a:off x="5334000" y="2584371"/>
            <a:ext cx="3810000" cy="3816429"/>
          </a:xfrm>
          <a:prstGeom prst="rect">
            <a:avLst/>
          </a:prstGeom>
          <a:noFill/>
        </p:spPr>
        <p:txBody>
          <a:bodyPr wrap="square">
            <a:spAutoFit/>
          </a:bodyPr>
          <a:lstStyle/>
          <a:p>
            <a:pPr algn="ctr">
              <a:defRPr/>
            </a:pPr>
            <a:r>
              <a:rPr lang="en-US" sz="1400" b="1" i="1" u="sng" dirty="0" smtClean="0">
                <a:effectLst>
                  <a:outerShdw blurRad="38100" dist="38100" dir="2700000" algn="tl">
                    <a:srgbClr val="000000">
                      <a:alpha val="43137"/>
                    </a:srgbClr>
                  </a:outerShdw>
                </a:effectLst>
              </a:rPr>
              <a:t>Market </a:t>
            </a:r>
            <a:r>
              <a:rPr lang="en-US" sz="1400" b="1" i="1" u="sng" dirty="0">
                <a:effectLst>
                  <a:outerShdw blurRad="38100" dist="38100" dir="2700000" algn="tl">
                    <a:srgbClr val="000000">
                      <a:alpha val="43137"/>
                    </a:srgbClr>
                  </a:outerShdw>
                </a:effectLst>
              </a:rPr>
              <a:t>Fast </a:t>
            </a:r>
            <a:r>
              <a:rPr lang="en-US" sz="1400" b="1" i="1" u="sng" dirty="0" smtClean="0">
                <a:effectLst>
                  <a:outerShdw blurRad="38100" dist="38100" dir="2700000" algn="tl">
                    <a:srgbClr val="000000">
                      <a:alpha val="43137"/>
                    </a:srgbClr>
                  </a:outerShdw>
                </a:effectLst>
              </a:rPr>
              <a:t>Facts</a:t>
            </a:r>
          </a:p>
          <a:p>
            <a:pPr algn="ctr">
              <a:defRPr/>
            </a:pPr>
            <a:endParaRPr lang="en-US" sz="1400" b="1" i="1" u="sng" dirty="0">
              <a:effectLst>
                <a:outerShdw blurRad="38100" dist="38100" dir="2700000" algn="tl">
                  <a:srgbClr val="000000">
                    <a:alpha val="43137"/>
                  </a:srgbClr>
                </a:outerShdw>
              </a:effectLst>
            </a:endParaRPr>
          </a:p>
          <a:p>
            <a:pPr marL="285750" indent="-285750">
              <a:buFont typeface="Arial" pitchFamily="34" charset="0"/>
              <a:buChar char="•"/>
              <a:defRPr/>
            </a:pPr>
            <a:r>
              <a:rPr lang="en-US" sz="1400" i="1" dirty="0">
                <a:effectLst>
                  <a:outerShdw blurRad="38100" dist="38100" dir="2700000" algn="tl">
                    <a:srgbClr val="000000">
                      <a:alpha val="43137"/>
                    </a:srgbClr>
                  </a:outerShdw>
                </a:effectLst>
              </a:rPr>
              <a:t>2</a:t>
            </a:r>
            <a:r>
              <a:rPr lang="en-US" sz="1400" i="1" dirty="0" smtClean="0">
                <a:effectLst>
                  <a:outerShdw blurRad="38100" dist="38100" dir="2700000" algn="tl">
                    <a:srgbClr val="000000">
                      <a:alpha val="43137"/>
                    </a:srgbClr>
                  </a:outerShdw>
                </a:effectLst>
              </a:rPr>
              <a:t>.4 Million People in MSA or 787,000 People in City (Largest in Ohio)</a:t>
            </a:r>
          </a:p>
          <a:p>
            <a:pPr marL="285750" indent="-285750">
              <a:buFont typeface="Arial" pitchFamily="34" charset="0"/>
              <a:buChar char="•"/>
              <a:defRPr/>
            </a:pPr>
            <a:endParaRPr lang="en-US" sz="1400" i="1" dirty="0">
              <a:effectLst>
                <a:outerShdw blurRad="38100" dist="38100" dir="2700000" algn="tl">
                  <a:srgbClr val="000000">
                    <a:alpha val="43137"/>
                  </a:srgbClr>
                </a:outerShdw>
              </a:effectLst>
            </a:endParaRPr>
          </a:p>
          <a:p>
            <a:pPr marL="285750" indent="-285750">
              <a:buFont typeface="Arial" pitchFamily="34" charset="0"/>
              <a:buChar char="•"/>
              <a:defRPr/>
            </a:pPr>
            <a:r>
              <a:rPr lang="en-US" sz="1400" i="1" dirty="0" smtClean="0">
                <a:effectLst>
                  <a:outerShdw blurRad="38100" dist="38100" dir="2700000" algn="tl">
                    <a:srgbClr val="000000">
                      <a:alpha val="43137"/>
                    </a:srgbClr>
                  </a:outerShdw>
                </a:effectLst>
              </a:rPr>
              <a:t>Major Employers include:</a:t>
            </a:r>
          </a:p>
          <a:p>
            <a:pPr marL="285750" indent="-285750">
              <a:buFont typeface="Arial" pitchFamily="34" charset="0"/>
              <a:buChar char="•"/>
              <a:defRPr/>
            </a:pPr>
            <a:endParaRPr lang="en-US" sz="1400" i="1" dirty="0" smtClean="0">
              <a:effectLst>
                <a:outerShdw blurRad="38100" dist="38100" dir="2700000" algn="tl">
                  <a:srgbClr val="000000">
                    <a:alpha val="43137"/>
                  </a:srgbClr>
                </a:outerShdw>
              </a:effectLst>
            </a:endParaRPr>
          </a:p>
          <a:p>
            <a:pPr marL="285750" indent="-285750">
              <a:buFont typeface="Arial" pitchFamily="34" charset="0"/>
              <a:buChar char="•"/>
              <a:defRPr/>
            </a:pPr>
            <a:endParaRPr lang="en-US" sz="1400" i="1" dirty="0" smtClean="0">
              <a:effectLst>
                <a:outerShdw blurRad="38100" dist="38100" dir="2700000" algn="tl">
                  <a:srgbClr val="000000">
                    <a:alpha val="43137"/>
                  </a:srgbClr>
                </a:outerShdw>
              </a:effectLst>
            </a:endParaRPr>
          </a:p>
          <a:p>
            <a:pPr marL="285750" indent="-285750">
              <a:buFont typeface="Arial" pitchFamily="34" charset="0"/>
              <a:buChar char="•"/>
              <a:defRPr/>
            </a:pPr>
            <a:endParaRPr lang="en-US" sz="1400" i="1" dirty="0">
              <a:effectLst>
                <a:outerShdw blurRad="38100" dist="38100" dir="2700000" algn="tl">
                  <a:srgbClr val="000000">
                    <a:alpha val="43137"/>
                  </a:srgbClr>
                </a:outerShdw>
              </a:effectLst>
            </a:endParaRPr>
          </a:p>
          <a:p>
            <a:pPr marL="285750" indent="-285750">
              <a:buFont typeface="Arial" pitchFamily="34" charset="0"/>
              <a:buChar char="•"/>
              <a:defRPr/>
            </a:pPr>
            <a:endParaRPr lang="en-US" sz="1400" i="1" dirty="0" smtClean="0">
              <a:effectLst>
                <a:outerShdw blurRad="38100" dist="38100" dir="2700000" algn="tl">
                  <a:srgbClr val="000000">
                    <a:alpha val="43137"/>
                  </a:srgbClr>
                </a:outerShdw>
              </a:effectLst>
            </a:endParaRPr>
          </a:p>
          <a:p>
            <a:pPr marL="285750" indent="-285750">
              <a:buFont typeface="Arial" pitchFamily="34" charset="0"/>
              <a:buChar char="•"/>
              <a:defRPr/>
            </a:pPr>
            <a:endParaRPr lang="en-US" sz="1400" i="1" dirty="0" smtClean="0">
              <a:effectLst>
                <a:outerShdw blurRad="38100" dist="38100" dir="2700000" algn="tl">
                  <a:srgbClr val="000000">
                    <a:alpha val="43137"/>
                  </a:srgbClr>
                </a:outerShdw>
              </a:effectLst>
            </a:endParaRPr>
          </a:p>
          <a:p>
            <a:pPr marL="285750" indent="-285750">
              <a:buFont typeface="Arial" pitchFamily="34" charset="0"/>
              <a:buChar char="•"/>
              <a:defRPr/>
            </a:pPr>
            <a:endParaRPr lang="en-US" sz="1400" i="1" dirty="0">
              <a:effectLst>
                <a:outerShdw blurRad="38100" dist="38100" dir="2700000" algn="tl">
                  <a:srgbClr val="000000">
                    <a:alpha val="43137"/>
                  </a:srgbClr>
                </a:outerShdw>
              </a:effectLst>
            </a:endParaRPr>
          </a:p>
          <a:p>
            <a:pPr marL="285750" indent="-285750">
              <a:buFont typeface="Arial" pitchFamily="34" charset="0"/>
              <a:buChar char="•"/>
              <a:defRPr/>
            </a:pPr>
            <a:endParaRPr lang="en-US" sz="1400" i="1" dirty="0" smtClean="0">
              <a:effectLst>
                <a:outerShdw blurRad="38100" dist="38100" dir="2700000" algn="tl">
                  <a:srgbClr val="000000">
                    <a:alpha val="43137"/>
                  </a:srgbClr>
                </a:outerShdw>
              </a:effectLst>
            </a:endParaRPr>
          </a:p>
          <a:p>
            <a:pPr marL="285750" indent="-285750">
              <a:buFont typeface="Arial" pitchFamily="34" charset="0"/>
              <a:buChar char="•"/>
              <a:defRPr/>
            </a:pPr>
            <a:endParaRPr lang="en-US" sz="1400" i="1" dirty="0" smtClean="0">
              <a:effectLst>
                <a:outerShdw blurRad="38100" dist="38100" dir="2700000" algn="tl">
                  <a:srgbClr val="000000">
                    <a:alpha val="43137"/>
                  </a:srgbClr>
                </a:outerShdw>
              </a:effectLst>
            </a:endParaRPr>
          </a:p>
          <a:p>
            <a:pPr marL="285750" indent="-285750">
              <a:buFont typeface="Arial" pitchFamily="34" charset="0"/>
              <a:buChar char="•"/>
              <a:defRPr/>
            </a:pPr>
            <a:r>
              <a:rPr lang="en-US" sz="1400" i="1" dirty="0" smtClean="0">
                <a:effectLst>
                  <a:outerShdw blurRad="38100" dist="38100" dir="2700000" algn="tl">
                    <a:srgbClr val="000000">
                      <a:alpha val="43137"/>
                    </a:srgbClr>
                  </a:outerShdw>
                </a:effectLst>
              </a:rPr>
              <a:t>Regional Draws: Columbus Zoo &amp; Aquarium, COSI, Easton, Arena District</a:t>
            </a:r>
          </a:p>
          <a:p>
            <a:pPr algn="ctr">
              <a:defRPr/>
            </a:pPr>
            <a:endParaRPr lang="en-US" dirty="0"/>
          </a:p>
        </p:txBody>
      </p:sp>
      <p:pic>
        <p:nvPicPr>
          <p:cNvPr id="20" name="Picture 19"/>
          <p:cNvPicPr>
            <a:picLocks noChangeAspect="1"/>
          </p:cNvPicPr>
          <p:nvPr/>
        </p:nvPicPr>
        <p:blipFill rotWithShape="1">
          <a:blip r:embed="rId2" cstate="screen">
            <a:extLst>
              <a:ext uri="{28A0092B-C50C-407E-A947-70E740481C1C}">
                <a14:useLocalDpi xmlns:a14="http://schemas.microsoft.com/office/drawing/2010/main"/>
              </a:ext>
            </a:extLst>
          </a:blip>
          <a:srcRect l="24479" t="13939" r="28333" b="23728"/>
          <a:stretch/>
        </p:blipFill>
        <p:spPr>
          <a:xfrm>
            <a:off x="1447800" y="2072640"/>
            <a:ext cx="3102395" cy="2651760"/>
          </a:xfrm>
          <a:prstGeom prst="rect">
            <a:avLst/>
          </a:prstGeom>
          <a:ln w="12700"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1" name="Picture 2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4876800"/>
            <a:ext cx="2466975" cy="1847850"/>
          </a:xfrm>
          <a:prstGeom prst="rect">
            <a:avLst/>
          </a:prstGeom>
          <a:ln w="12700">
            <a:solidFill>
              <a:schemeClr val="tx1"/>
            </a:solidFill>
          </a:ln>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19400" y="4953000"/>
            <a:ext cx="2473377" cy="1645920"/>
          </a:xfrm>
          <a:prstGeom prst="rect">
            <a:avLst/>
          </a:prstGeom>
          <a:ln w="12700">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3800" y="4343400"/>
            <a:ext cx="637236" cy="640080"/>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42710" y="4191000"/>
            <a:ext cx="914400" cy="457200"/>
          </a:xfrm>
          <a:prstGeom prst="rect">
            <a:avLst/>
          </a:prstGeom>
          <a:ln w="3175">
            <a:solidFill>
              <a:schemeClr val="bg1">
                <a:lumMod val="65000"/>
              </a:schemeClr>
            </a:solidFill>
          </a:ln>
        </p:spPr>
      </p:pic>
      <p:pic>
        <p:nvPicPr>
          <p:cNvPr id="7" name="Picture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61893" y="4389120"/>
            <a:ext cx="562707" cy="640080"/>
          </a:xfrm>
          <a:prstGeom prst="rect">
            <a:avLst/>
          </a:prstGeom>
        </p:spPr>
      </p:pic>
      <p:pic>
        <p:nvPicPr>
          <p:cNvPr id="6" name="Picture 5"/>
          <p:cNvPicPr>
            <a:picLocks noChangeAspect="1"/>
          </p:cNvPicPr>
          <p:nvPr/>
        </p:nvPicPr>
        <p:blipFill>
          <a:blip r:embed="rId8" cstate="screen">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8077200" y="4343400"/>
            <a:ext cx="1004819" cy="640080"/>
          </a:xfrm>
          <a:prstGeom prst="rect">
            <a:avLst/>
          </a:prstGeom>
        </p:spPr>
      </p:pic>
      <p:pic>
        <p:nvPicPr>
          <p:cNvPr id="8" name="Picture 7"/>
          <p:cNvPicPr>
            <a:picLocks noChangeAspect="1"/>
          </p:cNvPicPr>
          <p:nvPr/>
        </p:nvPicPr>
        <p:blipFill>
          <a:blip r:embed="rId10" cstate="screen">
            <a:extLst>
              <a:ext uri="{BEBA8EAE-BF5A-486C-A8C5-ECC9F3942E4B}">
                <a14:imgProps xmlns:a14="http://schemas.microsoft.com/office/drawing/2010/main">
                  <a14:imgLayer r:embed="rId11">
                    <a14:imgEffect>
                      <a14:backgroundRemoval t="0" b="100000" l="0" r="99792">
                        <a14:foregroundMark x1="3542" y1="42857" x2="3542" y2="42857"/>
                        <a14:foregroundMark x1="18333" y1="47619" x2="18333" y2="47619"/>
                        <a14:foregroundMark x1="38333" y1="26667" x2="38333" y2="26667"/>
                        <a14:foregroundMark x1="64375" y1="29524" x2="64375" y2="29524"/>
                        <a14:foregroundMark x1="83125" y1="48571" x2="83125" y2="48571"/>
                        <a14:foregroundMark x1="87917" y1="22857" x2="87917" y2="22857"/>
                        <a14:foregroundMark x1="89167" y1="22857" x2="89167" y2="22857"/>
                        <a14:foregroundMark x1="91667" y1="23810" x2="91667" y2="23810"/>
                        <a14:foregroundMark x1="93333" y1="28571" x2="93333" y2="28571"/>
                        <a14:foregroundMark x1="92083" y1="20952" x2="92083" y2="20952"/>
                        <a14:foregroundMark x1="96250" y1="56190" x2="96250" y2="56190"/>
                        <a14:foregroundMark x1="94792" y1="46667" x2="94792" y2="46667"/>
                        <a14:foregroundMark x1="87708" y1="82857" x2="87708" y2="82857"/>
                        <a14:foregroundMark x1="90417" y1="79048" x2="90417" y2="79048"/>
                        <a14:foregroundMark x1="85625" y1="79048" x2="85625" y2="79048"/>
                        <a14:foregroundMark x1="82708" y1="33333" x2="82708" y2="33333"/>
                        <a14:foregroundMark x1="83125" y1="40952" x2="83125" y2="40952"/>
                        <a14:foregroundMark x1="84167" y1="30476" x2="84167" y2="30476"/>
                        <a14:foregroundMark x1="81458" y1="55238" x2="81458" y2="55238"/>
                        <a14:foregroundMark x1="81875" y1="44762" x2="81875" y2="44762"/>
                        <a14:foregroundMark x1="84167" y1="22857" x2="84167" y2="22857"/>
                        <a14:foregroundMark x1="96458" y1="32381" x2="96458" y2="32381"/>
                        <a14:foregroundMark x1="81250" y1="68571" x2="81250" y2="68571"/>
                        <a14:foregroundMark x1="84792" y1="14286" x2="84792" y2="14286"/>
                      </a14:backgroundRemoval>
                    </a14:imgEffect>
                  </a14:imgLayer>
                </a14:imgProps>
              </a:ext>
              <a:ext uri="{28A0092B-C50C-407E-A947-70E740481C1C}">
                <a14:useLocalDpi xmlns:a14="http://schemas.microsoft.com/office/drawing/2010/main"/>
              </a:ext>
            </a:extLst>
          </a:blip>
          <a:stretch>
            <a:fillRect/>
          </a:stretch>
        </p:blipFill>
        <p:spPr>
          <a:xfrm>
            <a:off x="6521087" y="4876800"/>
            <a:ext cx="836023" cy="182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00"/>
            <a:ext cx="9144000" cy="771525"/>
          </a:xfrm>
        </p:spPr>
        <p:txBody>
          <a:bodyPr/>
          <a:lstStyle/>
          <a:p>
            <a:r>
              <a:rPr lang="en-US" b="1" dirty="0" smtClean="0">
                <a:effectLst>
                  <a:outerShdw blurRad="60007" dist="310007" dir="7680000" sy="30000" kx="1300200" algn="ctr" rotWithShape="0">
                    <a:prstClr val="black">
                      <a:alpha val="32000"/>
                    </a:prstClr>
                  </a:outerShdw>
                </a:effectLst>
              </a:rPr>
              <a:t>New Developments</a:t>
            </a:r>
          </a:p>
        </p:txBody>
      </p:sp>
      <p:sp>
        <p:nvSpPr>
          <p:cNvPr id="6" name="TextBox 5"/>
          <p:cNvSpPr txBox="1"/>
          <p:nvPr/>
        </p:nvSpPr>
        <p:spPr>
          <a:xfrm>
            <a:off x="-152400" y="2895600"/>
            <a:ext cx="4800600" cy="3200876"/>
          </a:xfrm>
          <a:prstGeom prst="rect">
            <a:avLst/>
          </a:prstGeom>
          <a:noFill/>
        </p:spPr>
        <p:txBody>
          <a:bodyPr wrap="square">
            <a:spAutoFit/>
          </a:bodyPr>
          <a:lstStyle/>
          <a:p>
            <a:pPr algn="ctr">
              <a:defRPr/>
            </a:pPr>
            <a:r>
              <a:rPr lang="en-US" sz="2200" b="1" dirty="0">
                <a:effectLst>
                  <a:outerShdw blurRad="38100" dist="38100" dir="2700000" algn="tl">
                    <a:srgbClr val="000000">
                      <a:alpha val="43137"/>
                    </a:srgbClr>
                  </a:outerShdw>
                </a:effectLst>
              </a:rPr>
              <a:t>Easton Gateway  </a:t>
            </a:r>
          </a:p>
          <a:p>
            <a:pPr algn="ctr">
              <a:defRPr/>
            </a:pPr>
            <a:r>
              <a:rPr lang="en-US" sz="1400" dirty="0" smtClean="0">
                <a:effectLst>
                  <a:outerShdw blurRad="38100" dist="38100" dir="2700000" algn="tl">
                    <a:srgbClr val="000000">
                      <a:alpha val="43137"/>
                    </a:srgbClr>
                  </a:outerShdw>
                </a:effectLst>
              </a:rPr>
              <a:t>Northeast</a:t>
            </a:r>
          </a:p>
          <a:p>
            <a:pPr algn="ctr">
              <a:defRPr/>
            </a:pPr>
            <a:r>
              <a:rPr lang="en-US" sz="2200" b="1" dirty="0">
                <a:effectLst>
                  <a:outerShdw blurRad="38100" dist="38100" dir="2700000" algn="tl">
                    <a:srgbClr val="000000">
                      <a:alpha val="43137"/>
                    </a:srgbClr>
                  </a:outerShdw>
                </a:effectLst>
              </a:rPr>
              <a:t>Polaris Retail  </a:t>
            </a:r>
          </a:p>
          <a:p>
            <a:pPr algn="ctr">
              <a:defRPr/>
            </a:pPr>
            <a:r>
              <a:rPr lang="en-US" sz="1400" dirty="0" smtClean="0">
                <a:effectLst>
                  <a:outerShdw blurRad="38100" dist="38100" dir="2700000" algn="tl">
                    <a:srgbClr val="000000">
                      <a:alpha val="43137"/>
                    </a:srgbClr>
                  </a:outerShdw>
                </a:effectLst>
              </a:rPr>
              <a:t>North</a:t>
            </a:r>
          </a:p>
          <a:p>
            <a:pPr algn="ctr">
              <a:defRPr/>
            </a:pPr>
            <a:r>
              <a:rPr lang="en-US" sz="2200" b="1" dirty="0" smtClean="0">
                <a:effectLst>
                  <a:outerShdw blurRad="38100" dist="38100" dir="2700000" algn="tl">
                    <a:srgbClr val="000000">
                      <a:alpha val="43137"/>
                    </a:srgbClr>
                  </a:outerShdw>
                </a:effectLst>
              </a:rPr>
              <a:t>Ashton Crossing</a:t>
            </a:r>
          </a:p>
          <a:p>
            <a:pPr algn="ctr">
              <a:defRPr/>
            </a:pPr>
            <a:r>
              <a:rPr lang="en-US" sz="1400" dirty="0" smtClean="0">
                <a:effectLst>
                  <a:outerShdw blurRad="38100" dist="38100" dir="2700000" algn="tl">
                    <a:srgbClr val="000000">
                      <a:alpha val="43137"/>
                    </a:srgbClr>
                  </a:outerShdw>
                </a:effectLst>
              </a:rPr>
              <a:t>East</a:t>
            </a:r>
          </a:p>
          <a:p>
            <a:pPr algn="ctr">
              <a:defRPr/>
            </a:pPr>
            <a:r>
              <a:rPr lang="en-US" sz="2200" b="1" dirty="0" smtClean="0">
                <a:effectLst>
                  <a:outerShdw blurRad="38100" dist="38100" dir="2700000" algn="tl">
                    <a:srgbClr val="000000">
                      <a:alpha val="43137"/>
                    </a:srgbClr>
                  </a:outerShdw>
                </a:effectLst>
              </a:rPr>
              <a:t>The Shoppes at Wedgewood</a:t>
            </a:r>
          </a:p>
          <a:p>
            <a:pPr algn="ctr">
              <a:defRPr/>
            </a:pPr>
            <a:r>
              <a:rPr lang="en-US" sz="1400" dirty="0" smtClean="0">
                <a:effectLst>
                  <a:outerShdw blurRad="38100" dist="38100" dir="2700000" algn="tl">
                    <a:srgbClr val="000000">
                      <a:alpha val="43137"/>
                    </a:srgbClr>
                  </a:outerShdw>
                </a:effectLst>
              </a:rPr>
              <a:t>Northwest</a:t>
            </a:r>
            <a:endParaRPr lang="en-US" sz="1400" dirty="0">
              <a:effectLst>
                <a:outerShdw blurRad="38100" dist="38100" dir="2700000" algn="tl">
                  <a:srgbClr val="000000">
                    <a:alpha val="43137"/>
                  </a:srgbClr>
                </a:outerShdw>
              </a:effectLst>
            </a:endParaRPr>
          </a:p>
          <a:p>
            <a:pPr algn="ctr">
              <a:defRPr/>
            </a:pPr>
            <a:r>
              <a:rPr lang="en-US" sz="2200" b="1" dirty="0" smtClean="0">
                <a:effectLst>
                  <a:outerShdw blurRad="38100" dist="38100" dir="2700000" algn="tl">
                    <a:srgbClr val="000000">
                      <a:alpha val="43137"/>
                    </a:srgbClr>
                  </a:outerShdw>
                </a:effectLst>
              </a:rPr>
              <a:t>The Market at Britton Parkway  </a:t>
            </a:r>
          </a:p>
          <a:p>
            <a:pPr algn="ctr">
              <a:defRPr/>
            </a:pPr>
            <a:r>
              <a:rPr lang="en-US" sz="1400" dirty="0">
                <a:effectLst>
                  <a:outerShdw blurRad="38100" dist="38100" dir="2700000" algn="tl">
                    <a:srgbClr val="000000">
                      <a:alpha val="43137"/>
                    </a:srgbClr>
                  </a:outerShdw>
                </a:effectLst>
              </a:rPr>
              <a:t>W</a:t>
            </a:r>
            <a:r>
              <a:rPr lang="en-US" sz="1400" dirty="0" smtClean="0">
                <a:effectLst>
                  <a:outerShdw blurRad="38100" dist="38100" dir="2700000" algn="tl">
                    <a:srgbClr val="000000">
                      <a:alpha val="43137"/>
                    </a:srgbClr>
                  </a:outerShdw>
                </a:effectLst>
              </a:rPr>
              <a:t>est</a:t>
            </a:r>
          </a:p>
          <a:p>
            <a:pPr algn="ctr">
              <a:defRPr/>
            </a:pPr>
            <a:endParaRPr lang="en-US" sz="2200" b="1" dirty="0" smtClean="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0004" y="3124200"/>
            <a:ext cx="4611596" cy="2377440"/>
          </a:xfrm>
          <a:prstGeom prst="rect">
            <a:avLst/>
          </a:prstGeom>
          <a:ln w="12700">
            <a:solidFill>
              <a:schemeClr val="tx1"/>
            </a:solidFill>
          </a:ln>
          <a:effectLst>
            <a:outerShdw blurRad="76200" dir="13500000" sy="23000" kx="1200000" algn="br" rotWithShape="0">
              <a:prstClr val="black">
                <a:alpha val="2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00"/>
            <a:ext cx="9144000" cy="771525"/>
          </a:xfrm>
        </p:spPr>
        <p:txBody>
          <a:bodyPr/>
          <a:lstStyle/>
          <a:p>
            <a:r>
              <a:rPr lang="en-US" b="1" dirty="0" smtClean="0">
                <a:effectLst>
                  <a:outerShdw blurRad="60007" dist="310007" dir="7680000" sy="30000" kx="1300200" algn="ctr" rotWithShape="0">
                    <a:prstClr val="black">
                      <a:alpha val="32000"/>
                    </a:prstClr>
                  </a:outerShdw>
                </a:effectLst>
              </a:rPr>
              <a:t>Easton Gateway</a:t>
            </a:r>
          </a:p>
        </p:txBody>
      </p:sp>
      <p:sp>
        <p:nvSpPr>
          <p:cNvPr id="6" name="TextBox 5"/>
          <p:cNvSpPr txBox="1"/>
          <p:nvPr/>
        </p:nvSpPr>
        <p:spPr>
          <a:xfrm>
            <a:off x="0" y="2895600"/>
            <a:ext cx="3352800" cy="3046987"/>
          </a:xfrm>
          <a:prstGeom prst="rect">
            <a:avLst/>
          </a:prstGeom>
          <a:noFill/>
        </p:spPr>
        <p:txBody>
          <a:bodyPr wrap="square">
            <a:spAutoFit/>
          </a:bodyPr>
          <a:lstStyle/>
          <a:p>
            <a:pPr algn="just"/>
            <a:r>
              <a:rPr lang="en-US" sz="1200" b="1" dirty="0" smtClean="0">
                <a:effectLst>
                  <a:outerShdw blurRad="38100" dist="38100" dir="2700000" algn="tl">
                    <a:srgbClr val="000000">
                      <a:alpha val="43137"/>
                    </a:srgbClr>
                  </a:outerShdw>
                </a:effectLst>
              </a:rPr>
              <a:t>• Developer: </a:t>
            </a:r>
            <a:r>
              <a:rPr lang="en-US" sz="1200" dirty="0" smtClean="0">
                <a:effectLst>
                  <a:outerShdw blurRad="38100" dist="38100" dir="2700000" algn="tl">
                    <a:srgbClr val="000000">
                      <a:alpha val="43137"/>
                    </a:srgbClr>
                  </a:outerShdw>
                </a:effectLst>
              </a:rPr>
              <a:t>Georgetown / Steiner</a:t>
            </a:r>
          </a:p>
          <a:p>
            <a:pPr algn="just"/>
            <a:endParaRPr lang="en-US" sz="1200" dirty="0">
              <a:effectLst>
                <a:outerShdw blurRad="38100" dist="38100" dir="2700000" algn="tl">
                  <a:srgbClr val="000000">
                    <a:alpha val="43137"/>
                  </a:srgbClr>
                </a:outerShdw>
              </a:effectLst>
            </a:endParaRPr>
          </a:p>
          <a:p>
            <a:pPr algn="just"/>
            <a:r>
              <a:rPr lang="en-US" sz="1200" b="1" dirty="0" smtClean="0">
                <a:effectLst>
                  <a:outerShdw blurRad="38100" dist="38100" dir="2700000" algn="tl">
                    <a:srgbClr val="000000">
                      <a:alpha val="43137"/>
                    </a:srgbClr>
                  </a:outerShdw>
                </a:effectLst>
              </a:rPr>
              <a:t>• Project Highlights: </a:t>
            </a:r>
            <a:r>
              <a:rPr lang="en-US" sz="1200" dirty="0">
                <a:effectLst>
                  <a:outerShdw blurRad="38100" dist="38100" dir="2700000" algn="tl">
                    <a:srgbClr val="000000">
                      <a:alpha val="43137"/>
                    </a:srgbClr>
                  </a:outerShdw>
                </a:effectLst>
              </a:rPr>
              <a:t>54 acre </a:t>
            </a:r>
            <a:r>
              <a:rPr lang="en-US" sz="1200" dirty="0" smtClean="0">
                <a:effectLst>
                  <a:outerShdw blurRad="38100" dist="38100" dir="2700000" algn="tl">
                    <a:srgbClr val="000000">
                      <a:alpha val="43137"/>
                    </a:srgbClr>
                  </a:outerShdw>
                </a:effectLst>
              </a:rPr>
              <a:t>development that will add </a:t>
            </a:r>
            <a:r>
              <a:rPr lang="en-US" sz="1200" dirty="0">
                <a:effectLst>
                  <a:outerShdw blurRad="38100" dist="38100" dir="2700000" algn="tl">
                    <a:srgbClr val="000000">
                      <a:alpha val="43137"/>
                    </a:srgbClr>
                  </a:outerShdw>
                </a:effectLst>
              </a:rPr>
              <a:t>621,000 square feet of additional retail/restaurant </a:t>
            </a:r>
            <a:r>
              <a:rPr lang="en-US" sz="1200" dirty="0" smtClean="0">
                <a:effectLst>
                  <a:outerShdw blurRad="38100" dist="38100" dir="2700000" algn="tl">
                    <a:srgbClr val="000000">
                      <a:alpha val="43137"/>
                    </a:srgbClr>
                  </a:outerShdw>
                </a:effectLst>
              </a:rPr>
              <a:t>space to Easton. Construction is underway for Costco (Fall of 2013).  There will be 278,000 square feet of big box space and 150,000 square feet of specialty retail/restaurant space.</a:t>
            </a:r>
          </a:p>
          <a:p>
            <a:pPr algn="just"/>
            <a:endParaRPr lang="en-US" sz="1200" dirty="0">
              <a:effectLst>
                <a:outerShdw blurRad="38100" dist="38100" dir="2700000" algn="tl">
                  <a:srgbClr val="000000">
                    <a:alpha val="43137"/>
                  </a:srgbClr>
                </a:outerShdw>
              </a:effectLst>
            </a:endParaRPr>
          </a:p>
          <a:p>
            <a:pPr algn="just"/>
            <a:r>
              <a:rPr lang="en-US" sz="1200" dirty="0" smtClean="0">
                <a:effectLst>
                  <a:outerShdw blurRad="38100" dist="38100" dir="2700000" algn="tl">
                    <a:srgbClr val="000000">
                      <a:alpha val="43137"/>
                    </a:srgbClr>
                  </a:outerShdw>
                </a:effectLst>
              </a:rPr>
              <a:t>With </a:t>
            </a:r>
            <a:r>
              <a:rPr lang="en-US" sz="1200" dirty="0">
                <a:effectLst>
                  <a:outerShdw blurRad="38100" dist="38100" dir="2700000" algn="tl">
                    <a:srgbClr val="000000">
                      <a:alpha val="43137"/>
                    </a:srgbClr>
                  </a:outerShdw>
                </a:effectLst>
              </a:rPr>
              <a:t>I-270 to the east and Morse Road to the north, Easton Gateway enjoys both extraordinary access and optimum </a:t>
            </a:r>
            <a:r>
              <a:rPr lang="en-US" sz="1200" dirty="0" smtClean="0">
                <a:effectLst>
                  <a:outerShdw blurRad="38100" dist="38100" dir="2700000" algn="tl">
                    <a:srgbClr val="000000">
                      <a:alpha val="43137"/>
                    </a:srgbClr>
                  </a:outerShdw>
                </a:effectLst>
              </a:rPr>
              <a:t>visibility.</a:t>
            </a:r>
          </a:p>
          <a:p>
            <a:pPr algn="just"/>
            <a:endParaRPr lang="en-US" sz="1200" dirty="0">
              <a:effectLst>
                <a:outerShdw blurRad="38100" dist="38100" dir="2700000" algn="tl">
                  <a:srgbClr val="000000">
                    <a:alpha val="43137"/>
                  </a:srgbClr>
                </a:outerShdw>
              </a:effectLst>
            </a:endParaRPr>
          </a:p>
          <a:p>
            <a:pPr algn="just"/>
            <a:r>
              <a:rPr lang="en-US" sz="1200" b="1" dirty="0" smtClean="0">
                <a:effectLst>
                  <a:outerShdw blurRad="38100" dist="38100" dir="2700000" algn="tl">
                    <a:srgbClr val="000000">
                      <a:alpha val="43137"/>
                    </a:srgbClr>
                  </a:outerShdw>
                </a:effectLst>
              </a:rPr>
              <a:t>• Anchored Tenants: </a:t>
            </a:r>
            <a:r>
              <a:rPr lang="en-US" sz="1200" dirty="0" smtClean="0">
                <a:effectLst>
                  <a:outerShdw blurRad="38100" dist="38100" dir="2700000" algn="tl">
                    <a:srgbClr val="000000">
                      <a:alpha val="43137"/>
                    </a:srgbClr>
                  </a:outerShdw>
                </a:effectLst>
              </a:rPr>
              <a:t>Costco, Whole Foods, REI</a:t>
            </a:r>
            <a:endParaRPr lang="en-US" sz="12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5512" y="2819400"/>
            <a:ext cx="5456088" cy="3291840"/>
          </a:xfrm>
          <a:prstGeom prst="rect">
            <a:avLst/>
          </a:prstGeom>
          <a:ln w="12700">
            <a:solidFill>
              <a:schemeClr val="tx1"/>
            </a:solid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352831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4173" t="11527" r="37658" b="23890"/>
          <a:stretch/>
        </p:blipFill>
        <p:spPr>
          <a:xfrm>
            <a:off x="228600" y="4191000"/>
            <a:ext cx="2877702" cy="2468880"/>
          </a:xfrm>
          <a:prstGeom prst="rect">
            <a:avLst/>
          </a:prstGeom>
          <a:ln w="127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0" y="2209800"/>
            <a:ext cx="3810000" cy="1938992"/>
          </a:xfrm>
          <a:prstGeom prst="rect">
            <a:avLst/>
          </a:prstGeom>
          <a:noFill/>
        </p:spPr>
        <p:txBody>
          <a:bodyPr wrap="square">
            <a:spAutoFit/>
          </a:bodyPr>
          <a:lstStyle/>
          <a:p>
            <a:pPr algn="just">
              <a:defRPr/>
            </a:pPr>
            <a:r>
              <a:rPr lang="en-US" sz="1200" b="1" dirty="0" smtClean="0">
                <a:effectLst>
                  <a:outerShdw blurRad="38100" dist="38100" dir="2700000" algn="tl">
                    <a:srgbClr val="000000">
                      <a:alpha val="43137"/>
                    </a:srgbClr>
                  </a:outerShdw>
                </a:effectLst>
              </a:rPr>
              <a:t>• Developer: </a:t>
            </a:r>
            <a:r>
              <a:rPr lang="en-US" sz="1200" dirty="0" smtClean="0">
                <a:effectLst>
                  <a:outerShdw blurRad="38100" dist="38100" dir="2700000" algn="tl">
                    <a:srgbClr val="000000">
                      <a:alpha val="43137"/>
                    </a:srgbClr>
                  </a:outerShdw>
                </a:effectLst>
              </a:rPr>
              <a:t>NP Limited Partnership</a:t>
            </a:r>
          </a:p>
          <a:p>
            <a:pPr algn="just">
              <a:defRPr/>
            </a:pPr>
            <a:endParaRPr lang="en-US" sz="1200" dirty="0" smtClean="0">
              <a:effectLst>
                <a:outerShdw blurRad="38100" dist="38100" dir="2700000" algn="tl">
                  <a:srgbClr val="000000">
                    <a:alpha val="43137"/>
                  </a:srgbClr>
                </a:outerShdw>
              </a:effectLst>
            </a:endParaRPr>
          </a:p>
          <a:p>
            <a:pPr algn="just">
              <a:defRPr/>
            </a:pPr>
            <a:r>
              <a:rPr lang="en-US" sz="1200" b="1" dirty="0" smtClean="0">
                <a:effectLst>
                  <a:outerShdw blurRad="38100" dist="38100" dir="2700000" algn="tl">
                    <a:srgbClr val="000000">
                      <a:alpha val="43137"/>
                    </a:srgbClr>
                  </a:outerShdw>
                </a:effectLst>
              </a:rPr>
              <a:t>• </a:t>
            </a:r>
            <a:r>
              <a:rPr lang="en-US" sz="1200" dirty="0" smtClean="0">
                <a:effectLst>
                  <a:outerShdw blurRad="38100" dist="38100" dir="2700000" algn="tl">
                    <a:srgbClr val="000000">
                      <a:alpha val="43137"/>
                    </a:srgbClr>
                  </a:outerShdw>
                </a:effectLst>
              </a:rPr>
              <a:t>79.12 acre site located in Westerville on Polaris Parkway</a:t>
            </a:r>
          </a:p>
          <a:p>
            <a:pPr algn="just">
              <a:defRPr/>
            </a:pPr>
            <a:endParaRPr lang="en-US" sz="1200" b="1" dirty="0" smtClean="0">
              <a:effectLst>
                <a:outerShdw blurRad="38100" dist="38100" dir="2700000" algn="tl">
                  <a:srgbClr val="000000">
                    <a:alpha val="43137"/>
                  </a:srgbClr>
                </a:outerShdw>
              </a:effectLst>
            </a:endParaRPr>
          </a:p>
          <a:p>
            <a:pPr algn="just"/>
            <a:r>
              <a:rPr lang="en-US" sz="1200" b="1" dirty="0" smtClean="0">
                <a:effectLst>
                  <a:outerShdw blurRad="38100" dist="38100" dir="2700000" algn="tl">
                    <a:srgbClr val="000000">
                      <a:alpha val="43137"/>
                    </a:srgbClr>
                  </a:outerShdw>
                </a:effectLst>
              </a:rPr>
              <a:t>• Project Highlights: </a:t>
            </a:r>
            <a:r>
              <a:rPr lang="en-US" sz="1200" dirty="0" smtClean="0">
                <a:effectLst>
                  <a:outerShdw blurRad="38100" dist="38100" dir="2700000" algn="tl">
                    <a:srgbClr val="000000">
                      <a:alpha val="43137"/>
                    </a:srgbClr>
                  </a:outerShdw>
                </a:effectLst>
              </a:rPr>
              <a:t>East of I-71, the site is at  the signalized intersection of Worthington Road and Polaris Parkway. The proposed plan calls for two 26,000sf anchors, 24,000sf of inline retail and multiple out parcel for restaurants.</a:t>
            </a:r>
            <a:endParaRPr lang="en-US" sz="1200" dirty="0"/>
          </a:p>
        </p:txBody>
      </p:sp>
      <p:sp>
        <p:nvSpPr>
          <p:cNvPr id="5" name="Rectangle 2"/>
          <p:cNvSpPr txBox="1">
            <a:spLocks noChangeArrowheads="1"/>
          </p:cNvSpPr>
          <p:nvPr/>
        </p:nvSpPr>
        <p:spPr bwMode="auto">
          <a:xfrm>
            <a:off x="0" y="152400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smtClean="0">
                <a:effectLst>
                  <a:outerShdw blurRad="60007" dist="310007" dir="7680000" sy="30000" kx="1300200" algn="ctr" rotWithShape="0">
                    <a:prstClr val="black">
                      <a:alpha val="32000"/>
                    </a:prstClr>
                  </a:outerShdw>
                </a:effectLst>
              </a:rPr>
              <a:t>Polaris Retail</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r="4646" b="8333"/>
          <a:stretch/>
        </p:blipFill>
        <p:spPr>
          <a:xfrm>
            <a:off x="4343400" y="2712720"/>
            <a:ext cx="4692533" cy="3383280"/>
          </a:xfrm>
          <a:prstGeom prst="rect">
            <a:avLst/>
          </a:prstGeom>
          <a:ln w="12700">
            <a:solidFill>
              <a:schemeClr val="tx1"/>
            </a:solid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559376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00"/>
            <a:ext cx="9144000" cy="771525"/>
          </a:xfrm>
        </p:spPr>
        <p:txBody>
          <a:bodyPr/>
          <a:lstStyle/>
          <a:p>
            <a:r>
              <a:rPr lang="en-US" b="1" dirty="0" smtClean="0">
                <a:effectLst>
                  <a:outerShdw blurRad="60007" dist="310007" dir="7680000" sy="30000" kx="1300200" algn="ctr" rotWithShape="0">
                    <a:prstClr val="black">
                      <a:alpha val="32000"/>
                    </a:prstClr>
                  </a:outerShdw>
                </a:effectLst>
              </a:rPr>
              <a:t>Ashton Crossing</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33406" t="13147" r="38576" b="35070"/>
          <a:stretch/>
        </p:blipFill>
        <p:spPr>
          <a:xfrm>
            <a:off x="215564" y="2209800"/>
            <a:ext cx="3823036" cy="4572000"/>
          </a:xfrm>
          <a:prstGeom prst="rect">
            <a:avLst/>
          </a:prstGeom>
          <a:ln w="12700">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9468" t="1364" r="7382" b="2405"/>
          <a:stretch/>
        </p:blipFill>
        <p:spPr>
          <a:xfrm rot="16200000">
            <a:off x="5941740" y="3731941"/>
            <a:ext cx="2442119" cy="3657600"/>
          </a:xfrm>
          <a:prstGeom prst="rect">
            <a:avLst/>
          </a:prstGeom>
          <a:ln w="12700">
            <a:solidFill>
              <a:schemeClr val="tx1"/>
            </a:solidFill>
          </a:ln>
          <a:effectLst>
            <a:outerShdw blurRad="76200" dir="13500000" sy="23000" kx="1200000" algn="br" rotWithShape="0">
              <a:prstClr val="black">
                <a:alpha val="20000"/>
              </a:prstClr>
            </a:outerShdw>
          </a:effec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5600" t="2279" r="1519" b="11459"/>
          <a:stretch/>
        </p:blipFill>
        <p:spPr>
          <a:xfrm rot="5400000">
            <a:off x="3798961" y="2884561"/>
            <a:ext cx="2743200" cy="1698478"/>
          </a:xfrm>
          <a:prstGeom prst="rect">
            <a:avLst/>
          </a:prstGeom>
          <a:ln w="12700">
            <a:solidFill>
              <a:schemeClr val="tx1"/>
            </a:solidFill>
          </a:ln>
          <a:effectLst>
            <a:outerShdw blurRad="76200" dir="13500000" sy="23000" kx="1200000" algn="br" rotWithShape="0">
              <a:prstClr val="black">
                <a:alpha val="20000"/>
              </a:prstClr>
            </a:outerShdw>
          </a:effectLst>
        </p:spPr>
      </p:pic>
      <p:sp>
        <p:nvSpPr>
          <p:cNvPr id="4" name="TextBox 3"/>
          <p:cNvSpPr txBox="1"/>
          <p:nvPr/>
        </p:nvSpPr>
        <p:spPr>
          <a:xfrm>
            <a:off x="6229350" y="2362200"/>
            <a:ext cx="2914650" cy="1938992"/>
          </a:xfrm>
          <a:prstGeom prst="rect">
            <a:avLst/>
          </a:prstGeom>
          <a:noFill/>
        </p:spPr>
        <p:txBody>
          <a:bodyPr wrap="square" rtlCol="0">
            <a:spAutoFit/>
          </a:bodyPr>
          <a:lstStyle/>
          <a:p>
            <a:pPr algn="just"/>
            <a:r>
              <a:rPr lang="en-US" sz="1200" b="1" dirty="0" smtClean="0">
                <a:effectLst>
                  <a:outerShdw blurRad="38100" dist="38100" dir="2700000" algn="tl">
                    <a:srgbClr val="000000">
                      <a:alpha val="43137"/>
                    </a:srgbClr>
                  </a:outerShdw>
                </a:effectLst>
              </a:rPr>
              <a:t>• Developer: </a:t>
            </a:r>
            <a:r>
              <a:rPr lang="en-US" sz="1200" dirty="0" err="1" smtClean="0">
                <a:effectLst>
                  <a:outerShdw blurRad="38100" dist="38100" dir="2700000" algn="tl">
                    <a:srgbClr val="000000">
                      <a:alpha val="43137"/>
                    </a:srgbClr>
                  </a:outerShdw>
                </a:effectLst>
              </a:rPr>
              <a:t>Northstar</a:t>
            </a:r>
            <a:r>
              <a:rPr lang="en-US" sz="1200" dirty="0" smtClean="0">
                <a:effectLst>
                  <a:outerShdw blurRad="38100" dist="38100" dir="2700000" algn="tl">
                    <a:srgbClr val="000000">
                      <a:alpha val="43137"/>
                    </a:srgbClr>
                  </a:outerShdw>
                </a:effectLst>
              </a:rPr>
              <a:t> Realty</a:t>
            </a:r>
          </a:p>
          <a:p>
            <a:pPr algn="just"/>
            <a:endParaRPr lang="en-US" sz="1200" b="1" dirty="0">
              <a:effectLst>
                <a:outerShdw blurRad="38100" dist="38100" dir="2700000" algn="tl">
                  <a:srgbClr val="000000">
                    <a:alpha val="43137"/>
                  </a:srgbClr>
                </a:outerShdw>
              </a:effectLst>
            </a:endParaRPr>
          </a:p>
          <a:p>
            <a:pPr algn="just"/>
            <a:r>
              <a:rPr lang="en-US" sz="1200" b="1" dirty="0" smtClean="0">
                <a:effectLst>
                  <a:outerShdw blurRad="38100" dist="38100" dir="2700000" algn="tl">
                    <a:srgbClr val="000000">
                      <a:alpha val="43137"/>
                    </a:srgbClr>
                  </a:outerShdw>
                </a:effectLst>
              </a:rPr>
              <a:t>• Project Highlights: </a:t>
            </a:r>
            <a:r>
              <a:rPr lang="en-US" sz="1200" dirty="0" smtClean="0">
                <a:effectLst>
                  <a:outerShdw blurRad="38100" dist="38100" dir="2700000" algn="tl">
                    <a:srgbClr val="000000">
                      <a:alpha val="43137"/>
                    </a:srgbClr>
                  </a:outerShdw>
                </a:effectLst>
              </a:rPr>
              <a:t>Located at the  intersection of SR256 and SR204 with traffic counts above 50,000 vehicles per day. The project south of SR204 has 50,000sf of retail with junior boxes and multiple out parcel strip centers. The project north of SR204  includes multiple out lots for retail/restaurant use.</a:t>
            </a:r>
            <a:endParaRPr lang="en-US" sz="1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0067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00"/>
            <a:ext cx="9144000" cy="771525"/>
          </a:xfrm>
        </p:spPr>
        <p:txBody>
          <a:bodyPr/>
          <a:lstStyle/>
          <a:p>
            <a:r>
              <a:rPr lang="en-US" b="1" dirty="0" smtClean="0">
                <a:effectLst>
                  <a:outerShdw blurRad="60007" dist="310007" dir="7680000" sy="30000" kx="1300200" algn="ctr" rotWithShape="0">
                    <a:prstClr val="black">
                      <a:alpha val="32000"/>
                    </a:prstClr>
                  </a:outerShdw>
                </a:effectLst>
              </a:rPr>
              <a:t> The Shoppes at Wedgewood</a:t>
            </a:r>
          </a:p>
        </p:txBody>
      </p:sp>
      <p:sp>
        <p:nvSpPr>
          <p:cNvPr id="7" name="TextBox 6"/>
          <p:cNvSpPr txBox="1"/>
          <p:nvPr/>
        </p:nvSpPr>
        <p:spPr>
          <a:xfrm>
            <a:off x="3476625" y="2710994"/>
            <a:ext cx="2466975" cy="3231653"/>
          </a:xfrm>
          <a:prstGeom prst="rect">
            <a:avLst/>
          </a:prstGeom>
          <a:noFill/>
        </p:spPr>
        <p:txBody>
          <a:bodyPr wrap="square" numCol="1">
            <a:spAutoFit/>
          </a:bodyPr>
          <a:lstStyle/>
          <a:p>
            <a:pPr algn="just">
              <a:defRPr/>
            </a:pPr>
            <a:r>
              <a:rPr lang="en-US" sz="1200" b="1" dirty="0" smtClean="0">
                <a:effectLst>
                  <a:outerShdw blurRad="38100" dist="38100" dir="2700000" algn="tl">
                    <a:srgbClr val="000000">
                      <a:alpha val="43137"/>
                    </a:srgbClr>
                  </a:outerShdw>
                </a:effectLst>
              </a:rPr>
              <a:t>•</a:t>
            </a:r>
            <a:r>
              <a:rPr lang="en-US" sz="1200" dirty="0" smtClean="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Project </a:t>
            </a:r>
            <a:r>
              <a:rPr lang="en-US" sz="1200" b="1" dirty="0">
                <a:effectLst>
                  <a:outerShdw blurRad="38100" dist="38100" dir="2700000" algn="tl">
                    <a:srgbClr val="000000">
                      <a:alpha val="43137"/>
                    </a:srgbClr>
                  </a:outerShdw>
                </a:effectLst>
              </a:rPr>
              <a:t>Highlights: </a:t>
            </a:r>
            <a:r>
              <a:rPr lang="en-US" sz="1200" dirty="0" smtClean="0">
                <a:effectLst>
                  <a:outerShdw blurRad="38100" dist="38100" dir="2700000" algn="tl">
                    <a:srgbClr val="000000">
                      <a:alpha val="43137"/>
                    </a:srgbClr>
                  </a:outerShdw>
                </a:effectLst>
              </a:rPr>
              <a:t>Over 40,000 square feet of inline retail and restaurant space available as well as out lots for sale or lease. </a:t>
            </a:r>
          </a:p>
          <a:p>
            <a:pPr algn="just">
              <a:defRPr/>
            </a:pPr>
            <a:endParaRPr lang="en-US" sz="1200" dirty="0">
              <a:effectLst>
                <a:outerShdw blurRad="38100" dist="38100" dir="2700000" algn="tl">
                  <a:srgbClr val="000000">
                    <a:alpha val="43137"/>
                  </a:srgbClr>
                </a:outerShdw>
              </a:effectLst>
            </a:endParaRPr>
          </a:p>
          <a:p>
            <a:pPr algn="just">
              <a:defRPr/>
            </a:pPr>
            <a:r>
              <a:rPr lang="en-US" sz="1200" b="1" dirty="0" smtClean="0">
                <a:effectLst>
                  <a:outerShdw blurRad="38100" dist="38100" dir="2700000" algn="tl">
                    <a:srgbClr val="000000">
                      <a:alpha val="43137"/>
                    </a:srgbClr>
                  </a:outerShdw>
                </a:effectLst>
              </a:rPr>
              <a:t>• </a:t>
            </a:r>
            <a:r>
              <a:rPr lang="en-US" sz="1200" dirty="0" smtClean="0">
                <a:effectLst>
                  <a:outerShdw blurRad="38100" dist="38100" dir="2700000" algn="tl">
                    <a:srgbClr val="000000">
                      <a:alpha val="43137"/>
                    </a:srgbClr>
                  </a:outerShdw>
                </a:effectLst>
              </a:rPr>
              <a:t>Target expected to open Spring 2014.</a:t>
            </a:r>
            <a:endParaRPr lang="en-US" sz="1200" b="1" dirty="0" smtClean="0">
              <a:effectLst>
                <a:outerShdw blurRad="38100" dist="38100" dir="2700000" algn="tl">
                  <a:srgbClr val="000000">
                    <a:alpha val="43137"/>
                  </a:srgbClr>
                </a:outerShdw>
              </a:effectLst>
            </a:endParaRPr>
          </a:p>
          <a:p>
            <a:pPr algn="just">
              <a:defRPr/>
            </a:pPr>
            <a:endParaRPr lang="en-US" sz="1200" b="1" dirty="0" smtClean="0">
              <a:effectLst>
                <a:outerShdw blurRad="38100" dist="38100" dir="2700000" algn="tl">
                  <a:srgbClr val="000000">
                    <a:alpha val="43137"/>
                  </a:srgbClr>
                </a:outerShdw>
              </a:effectLst>
            </a:endParaRPr>
          </a:p>
          <a:p>
            <a:pPr algn="just"/>
            <a:r>
              <a:rPr lang="en-US" sz="1200" dirty="0">
                <a:effectLst>
                  <a:outerShdw blurRad="38100" dist="38100" dir="2700000" algn="tl">
                    <a:srgbClr val="000000">
                      <a:alpha val="43137"/>
                    </a:srgbClr>
                  </a:outerShdw>
                </a:effectLst>
              </a:rPr>
              <a:t> </a:t>
            </a:r>
            <a:r>
              <a:rPr lang="en-US" sz="1200" b="1" dirty="0">
                <a:effectLst>
                  <a:outerShdw blurRad="38100" dist="38100" dir="2700000" algn="tl">
                    <a:srgbClr val="000000">
                      <a:alpha val="43137"/>
                    </a:srgbClr>
                  </a:outerShdw>
                </a:effectLst>
              </a:rPr>
              <a:t>• </a:t>
            </a:r>
            <a:r>
              <a:rPr lang="en-US" sz="1200" dirty="0" smtClean="0">
                <a:effectLst>
                  <a:outerShdw blurRad="38100" dist="38100" dir="2700000" algn="tl">
                    <a:srgbClr val="000000">
                      <a:alpha val="43137"/>
                    </a:srgbClr>
                  </a:outerShdw>
                </a:effectLst>
              </a:rPr>
              <a:t>The Shoppes at Wedgewood are located in a prime retail   location on Sawmill Parkway in Powell, Ohio, considered to be one of the state’s   highest growth corridors. This site offers superb visibility and outstanding   accessibility to Powell, Dublin, Columbus, and Worthington. </a:t>
            </a:r>
            <a:endParaRPr lang="en-US" sz="1200"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5455" b="71818" l="65971" r="98118"/>
                    </a14:imgEffect>
                  </a14:imgLayer>
                </a14:imgProps>
              </a:ext>
              <a:ext uri="{28A0092B-C50C-407E-A947-70E740481C1C}">
                <a14:useLocalDpi xmlns:a14="http://schemas.microsoft.com/office/drawing/2010/main"/>
              </a:ext>
            </a:extLst>
          </a:blip>
          <a:srcRect l="65625" t="15710" r="1979" b="30199"/>
          <a:stretch/>
        </p:blipFill>
        <p:spPr>
          <a:xfrm>
            <a:off x="6012442" y="2450515"/>
            <a:ext cx="3131558" cy="3383280"/>
          </a:xfrm>
          <a:prstGeom prst="rect">
            <a:avLst/>
          </a:prstGeom>
          <a:ln w="12700">
            <a:noFill/>
          </a:ln>
          <a:effectLst>
            <a:innerShdw blurRad="114300">
              <a:prstClr val="black"/>
            </a:innerShdw>
          </a:effec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10312" t="13778" r="51563" b="8144"/>
          <a:stretch/>
        </p:blipFill>
        <p:spPr>
          <a:xfrm>
            <a:off x="152400" y="2362200"/>
            <a:ext cx="3174194" cy="4206240"/>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0486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029200"/>
            <a:ext cx="9144000" cy="1200329"/>
          </a:xfrm>
          <a:prstGeom prst="rect">
            <a:avLst/>
          </a:prstGeom>
          <a:noFill/>
        </p:spPr>
        <p:txBody>
          <a:bodyPr wrap="square">
            <a:spAutoFit/>
          </a:bodyPr>
          <a:lstStyle/>
          <a:p>
            <a:pPr algn="just">
              <a:defRPr/>
            </a:pPr>
            <a:r>
              <a:rPr lang="en-US" sz="1200" b="1" dirty="0" smtClean="0">
                <a:effectLst>
                  <a:outerShdw blurRad="38100" dist="38100" dir="2700000" algn="tl">
                    <a:srgbClr val="000000">
                      <a:alpha val="43137"/>
                    </a:srgbClr>
                  </a:outerShdw>
                </a:effectLst>
              </a:rPr>
              <a:t>• Developer: </a:t>
            </a:r>
            <a:r>
              <a:rPr lang="en-US" sz="1200" dirty="0" smtClean="0">
                <a:effectLst>
                  <a:outerShdw blurRad="38100" dist="38100" dir="2700000" algn="tl">
                    <a:srgbClr val="000000">
                      <a:alpha val="43137"/>
                    </a:srgbClr>
                  </a:outerShdw>
                </a:effectLst>
              </a:rPr>
              <a:t>Continental Real Estate</a:t>
            </a:r>
          </a:p>
          <a:p>
            <a:pPr algn="just">
              <a:defRPr/>
            </a:pPr>
            <a:endParaRPr lang="en-US" sz="1200" b="1" dirty="0" smtClean="0">
              <a:effectLst>
                <a:outerShdw blurRad="38100" dist="38100" dir="2700000" algn="tl">
                  <a:srgbClr val="000000">
                    <a:alpha val="43137"/>
                  </a:srgbClr>
                </a:outerShdw>
              </a:effectLst>
            </a:endParaRPr>
          </a:p>
          <a:p>
            <a:pPr algn="just">
              <a:defRPr/>
            </a:pPr>
            <a:r>
              <a:rPr lang="en-US" sz="1200" b="1" dirty="0" smtClean="0">
                <a:effectLst>
                  <a:outerShdw blurRad="38100" dist="38100" dir="2700000" algn="tl">
                    <a:srgbClr val="000000">
                      <a:alpha val="43137"/>
                    </a:srgbClr>
                  </a:outerShdw>
                </a:effectLst>
              </a:rPr>
              <a:t>• Project Highlights: </a:t>
            </a:r>
            <a:r>
              <a:rPr lang="en-US" sz="1200" dirty="0">
                <a:effectLst>
                  <a:outerShdw blurRad="38100" dist="38100" dir="2700000" algn="tl">
                    <a:srgbClr val="000000">
                      <a:alpha val="43137"/>
                    </a:srgbClr>
                  </a:outerShdw>
                </a:effectLst>
              </a:rPr>
              <a:t>55 acre site located at I-270/Cemetery Road/Britton Parkway in Hilliard, </a:t>
            </a:r>
            <a:r>
              <a:rPr lang="en-US" sz="1200" dirty="0" smtClean="0">
                <a:effectLst>
                  <a:outerShdw blurRad="38100" dist="38100" dir="2700000" algn="tl">
                    <a:srgbClr val="000000">
                      <a:alpha val="43137"/>
                    </a:srgbClr>
                  </a:outerShdw>
                </a:effectLst>
              </a:rPr>
              <a:t>Ohio.  Includes a new Giant Eagle grocery store, Get Go </a:t>
            </a:r>
            <a:r>
              <a:rPr lang="en-US" sz="1200" dirty="0">
                <a:effectLst>
                  <a:outerShdw blurRad="38100" dist="38100" dir="2700000" algn="tl">
                    <a:srgbClr val="000000">
                      <a:alpha val="43137"/>
                    </a:srgbClr>
                  </a:outerShdw>
                </a:effectLst>
              </a:rPr>
              <a:t>f</a:t>
            </a:r>
            <a:r>
              <a:rPr lang="en-US" sz="1200" dirty="0" smtClean="0">
                <a:effectLst>
                  <a:outerShdw blurRad="38100" dist="38100" dir="2700000" algn="tl">
                    <a:srgbClr val="000000">
                      <a:alpha val="43137"/>
                    </a:srgbClr>
                  </a:outerShdw>
                </a:effectLst>
              </a:rPr>
              <a:t>uel, 440 Lifestyle Community high end apartments and two medical office buildings.</a:t>
            </a:r>
          </a:p>
          <a:p>
            <a:pPr algn="just">
              <a:defRPr/>
            </a:pPr>
            <a:endParaRPr lang="en-US" sz="1200" b="1" dirty="0" smtClean="0">
              <a:effectLst>
                <a:outerShdw blurRad="38100" dist="38100" dir="2700000" algn="tl">
                  <a:srgbClr val="000000">
                    <a:alpha val="43137"/>
                  </a:srgbClr>
                </a:outerShdw>
              </a:effectLst>
            </a:endParaRPr>
          </a:p>
          <a:p>
            <a:pPr algn="just">
              <a:defRPr/>
            </a:pPr>
            <a:r>
              <a:rPr lang="en-US" sz="1200" b="1" dirty="0" smtClean="0">
                <a:effectLst>
                  <a:outerShdw blurRad="38100" dist="38100" dir="2700000" algn="tl">
                    <a:srgbClr val="000000">
                      <a:alpha val="43137"/>
                    </a:srgbClr>
                  </a:outerShdw>
                </a:effectLst>
              </a:rPr>
              <a:t>• Major Area Tenants Include: </a:t>
            </a:r>
            <a:r>
              <a:rPr lang="en-US" sz="1200" dirty="0" smtClean="0">
                <a:effectLst>
                  <a:outerShdw blurRad="38100" dist="38100" dir="2700000" algn="tl">
                    <a:srgbClr val="000000">
                      <a:alpha val="43137"/>
                    </a:srgbClr>
                  </a:outerShdw>
                </a:effectLst>
              </a:rPr>
              <a:t>Target, Home Depot, Kroger, Staples &amp; Lowes</a:t>
            </a:r>
            <a:endParaRPr lang="en-US" sz="1200" dirty="0"/>
          </a:p>
        </p:txBody>
      </p:sp>
      <p:sp>
        <p:nvSpPr>
          <p:cNvPr id="5122" name="Rectangle 2"/>
          <p:cNvSpPr>
            <a:spLocks noGrp="1" noChangeArrowheads="1"/>
          </p:cNvSpPr>
          <p:nvPr>
            <p:ph type="title"/>
          </p:nvPr>
        </p:nvSpPr>
        <p:spPr>
          <a:xfrm>
            <a:off x="0" y="1524000"/>
            <a:ext cx="9144000" cy="771525"/>
          </a:xfrm>
        </p:spPr>
        <p:txBody>
          <a:bodyPr/>
          <a:lstStyle/>
          <a:p>
            <a:r>
              <a:rPr lang="en-US" b="1" dirty="0" smtClean="0">
                <a:effectLst>
                  <a:outerShdw blurRad="60007" dist="310007" dir="7680000" sy="30000" kx="1300200" algn="ctr" rotWithShape="0">
                    <a:prstClr val="black">
                      <a:alpha val="32000"/>
                    </a:prstClr>
                  </a:outerShdw>
                </a:effectLst>
              </a:rPr>
              <a:t>The Market at Britton Parkway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0" y="2362200"/>
            <a:ext cx="3535680" cy="2651760"/>
          </a:xfrm>
          <a:prstGeom prst="rect">
            <a:avLst/>
          </a:prstGeom>
          <a:ln w="12700">
            <a:solidFill>
              <a:schemeClr val="tx1"/>
            </a:solidFill>
          </a:ln>
          <a:effectLst>
            <a:outerShdw blurRad="76200" dir="13500000" sy="23000" kx="1200000" algn="br" rotWithShape="0">
              <a:prstClr val="black">
                <a:alpha val="20000"/>
              </a:prstClr>
            </a:outerShdw>
          </a:effectLst>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2362200"/>
            <a:ext cx="4875948" cy="2194560"/>
          </a:xfrm>
          <a:prstGeom prst="rect">
            <a:avLst/>
          </a:prstGeom>
          <a:ln w="12700">
            <a:solidFill>
              <a:schemeClr val="tx1"/>
            </a:solidFill>
          </a:ln>
          <a:effectLst/>
        </p:spPr>
      </p:pic>
    </p:spTree>
    <p:extLst>
      <p:ext uri="{BB962C8B-B14F-4D97-AF65-F5344CB8AC3E}">
        <p14:creationId xmlns:p14="http://schemas.microsoft.com/office/powerpoint/2010/main" val="3196262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10443</TotalTime>
  <Words>483</Words>
  <Application>Microsoft Office PowerPoint</Application>
  <PresentationFormat>On-screen Show (4:3)</PresentationFormat>
  <Paragraphs>77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Market Overviews</vt:lpstr>
      <vt:lpstr>PowerPoint Presentation</vt:lpstr>
      <vt:lpstr>Columbus, Ohio</vt:lpstr>
      <vt:lpstr>New Developments</vt:lpstr>
      <vt:lpstr>Easton Gateway</vt:lpstr>
      <vt:lpstr>PowerPoint Presentation</vt:lpstr>
      <vt:lpstr>Ashton Crossing</vt:lpstr>
      <vt:lpstr> The Shoppes at Wedgewood</vt:lpstr>
      <vt:lpstr>The Market at Britton Parkway </vt:lpstr>
      <vt:lpstr>PowerPoint Presentation</vt:lpstr>
      <vt:lpstr>PowerPoint Presentation</vt:lpstr>
      <vt:lpstr>PowerPoint Presentation</vt:lpstr>
      <vt:lpstr>PowerPoint Presentation</vt:lpstr>
      <vt:lpstr>PowerPoint Presentation</vt:lpstr>
    </vt:vector>
  </TitlesOfParts>
  <Company>International Council of Shopping Centers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lmccartney-0929</dc:creator>
  <cp:lastModifiedBy>Orlando, Theresa</cp:lastModifiedBy>
  <cp:revision>279</cp:revision>
  <cp:lastPrinted>2013-08-20T14:35:38Z</cp:lastPrinted>
  <dcterms:created xsi:type="dcterms:W3CDTF">2009-06-02T19:57:54Z</dcterms:created>
  <dcterms:modified xsi:type="dcterms:W3CDTF">2013-08-20T21:48:09Z</dcterms:modified>
</cp:coreProperties>
</file>